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7" r:id="rId1"/>
  </p:sldMasterIdLst>
  <p:notesMasterIdLst>
    <p:notesMasterId r:id="rId17"/>
  </p:notesMasterIdLst>
  <p:sldIdLst>
    <p:sldId id="256" r:id="rId2"/>
    <p:sldId id="269" r:id="rId3"/>
    <p:sldId id="257" r:id="rId4"/>
    <p:sldId id="259" r:id="rId5"/>
    <p:sldId id="260" r:id="rId6"/>
    <p:sldId id="261" r:id="rId7"/>
    <p:sldId id="262" r:id="rId8"/>
    <p:sldId id="265" r:id="rId9"/>
    <p:sldId id="266" r:id="rId10"/>
    <p:sldId id="268" r:id="rId11"/>
    <p:sldId id="264" r:id="rId12"/>
    <p:sldId id="270" r:id="rId13"/>
    <p:sldId id="271" r:id="rId14"/>
    <p:sldId id="272" r:id="rId15"/>
    <p:sldId id="267" r:id="rId16"/>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71" autoAdjust="0"/>
    <p:restoredTop sz="94610"/>
  </p:normalViewPr>
  <p:slideViewPr>
    <p:cSldViewPr snapToGrid="0" snapToObjects="1">
      <p:cViewPr varScale="1">
        <p:scale>
          <a:sx n="69" d="100"/>
          <a:sy n="69" d="100"/>
        </p:scale>
        <p:origin x="78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4872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42535325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513445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2669156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686499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704538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739115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316736" y="910742"/>
            <a:ext cx="12070080" cy="4279392"/>
          </a:xfrm>
        </p:spPr>
        <p:txBody>
          <a:bodyPr anchor="b">
            <a:normAutofit/>
          </a:bodyPr>
          <a:lstStyle>
            <a:lvl1pPr algn="l">
              <a:lnSpc>
                <a:spcPct val="85000"/>
              </a:lnSpc>
              <a:defRPr sz="9600" spc="-6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320061" y="5346744"/>
            <a:ext cx="12070080" cy="1371600"/>
          </a:xfrm>
        </p:spPr>
        <p:txBody>
          <a:bodyPr lIns="91440" rIns="91440">
            <a:normAutofit/>
          </a:bodyPr>
          <a:lstStyle>
            <a:lvl1pPr marL="0" indent="0" algn="l">
              <a:buNone/>
              <a:defRPr sz="2880" cap="all" spc="240" baseline="0">
                <a:solidFill>
                  <a:schemeClr val="tx2"/>
                </a:solidFill>
                <a:latin typeface="+mj-lt"/>
              </a:defRPr>
            </a:lvl1pPr>
            <a:lvl2pPr marL="548640" indent="0" algn="ctr">
              <a:buNone/>
              <a:defRPr sz="2880"/>
            </a:lvl2pPr>
            <a:lvl3pPr marL="1097280" indent="0" algn="ctr">
              <a:buNone/>
              <a:defRPr sz="2880"/>
            </a:lvl3pPr>
            <a:lvl4pPr marL="1645920" indent="0" algn="ctr">
              <a:buNone/>
              <a:defRPr sz="2400"/>
            </a:lvl4pPr>
            <a:lvl5pPr marL="2194560" indent="0" algn="ctr">
              <a:buNone/>
              <a:defRPr sz="2400"/>
            </a:lvl5pPr>
            <a:lvl6pPr marL="2743200" indent="0" algn="ctr">
              <a:buNone/>
              <a:defRPr sz="2400"/>
            </a:lvl6pPr>
            <a:lvl7pPr marL="3291840" indent="0" algn="ctr">
              <a:buNone/>
              <a:defRPr sz="2400"/>
            </a:lvl7pPr>
            <a:lvl8pPr marL="3840480" indent="0" algn="ctr">
              <a:buNone/>
              <a:defRPr sz="2400"/>
            </a:lvl8pPr>
            <a:lvl9pPr marL="438912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449190" y="5212080"/>
            <a:ext cx="1185062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840435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8645595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469880" y="497734"/>
            <a:ext cx="3154680" cy="690890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97734"/>
            <a:ext cx="9281160" cy="6908906"/>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2059278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8440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4493642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316736" y="910742"/>
            <a:ext cx="12070080" cy="4279392"/>
          </a:xfrm>
        </p:spPr>
        <p:txBody>
          <a:bodyPr anchor="b" anchorCtr="0">
            <a:normAutofit/>
          </a:bodyPr>
          <a:lstStyle>
            <a:lvl1pPr>
              <a:lnSpc>
                <a:spcPct val="85000"/>
              </a:lnSpc>
              <a:defRPr sz="96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16736" y="5343754"/>
            <a:ext cx="12070080" cy="1371600"/>
          </a:xfrm>
        </p:spPr>
        <p:txBody>
          <a:bodyPr lIns="91440" rIns="91440" anchor="t" anchorCtr="0">
            <a:normAutofit/>
          </a:bodyPr>
          <a:lstStyle>
            <a:lvl1pPr marL="0" indent="0">
              <a:buNone/>
              <a:defRPr sz="2880" cap="all" spc="240" baseline="0">
                <a:solidFill>
                  <a:schemeClr val="tx2"/>
                </a:solidFill>
                <a:latin typeface="+mj-lt"/>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449190" y="5212080"/>
            <a:ext cx="1185062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857267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316736" y="343924"/>
            <a:ext cx="12070080" cy="174090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316735" y="2214881"/>
            <a:ext cx="5925312"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61504" y="2214882"/>
            <a:ext cx="5925312"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5/5/2024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4395843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316736" y="343924"/>
            <a:ext cx="12070080" cy="174090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16736" y="2215263"/>
            <a:ext cx="5925312" cy="883538"/>
          </a:xfrm>
        </p:spPr>
        <p:txBody>
          <a:bodyPr lIns="91440" rIns="91440" anchor="ctr">
            <a:normAutofit/>
          </a:bodyPr>
          <a:lstStyle>
            <a:lvl1pPr marL="0" indent="0">
              <a:buNone/>
              <a:defRPr sz="2400" b="0" cap="all" baseline="0">
                <a:solidFill>
                  <a:schemeClr val="tx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16736" y="3098801"/>
            <a:ext cx="5925312" cy="4053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61504" y="2215263"/>
            <a:ext cx="5925312" cy="883538"/>
          </a:xfrm>
        </p:spPr>
        <p:txBody>
          <a:bodyPr lIns="91440" rIns="91440" anchor="ctr">
            <a:normAutofit/>
          </a:bodyPr>
          <a:lstStyle>
            <a:lvl1pPr marL="0" indent="0">
              <a:buNone/>
              <a:defRPr sz="2400" b="0" cap="all" baseline="0">
                <a:solidFill>
                  <a:schemeClr val="tx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61504" y="3098801"/>
            <a:ext cx="5925312" cy="4053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5/5/2024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4342555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6217815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8A87A34-81AB-432B-8DAE-1953F412C126}" type="datetimeFigureOut">
              <a:rPr lang="en-US" smtClean="0"/>
              <a:t>5/5/2024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150681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0" y="0"/>
            <a:ext cx="4860949" cy="822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848085" y="0"/>
            <a:ext cx="76810" cy="822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8640" y="713231"/>
            <a:ext cx="3840480" cy="2743200"/>
          </a:xfrm>
        </p:spPr>
        <p:txBody>
          <a:bodyPr anchor="b">
            <a:normAutofit/>
          </a:bodyPr>
          <a:lstStyle>
            <a:lvl1pPr>
              <a:defRPr sz="432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760720" y="877824"/>
            <a:ext cx="7790688" cy="6309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8640" y="3511296"/>
            <a:ext cx="3840480" cy="4054949"/>
          </a:xfrm>
        </p:spPr>
        <p:txBody>
          <a:bodyPr lIns="91440" rIns="91440">
            <a:normAutofit/>
          </a:bodyPr>
          <a:lstStyle>
            <a:lvl1pPr marL="0" indent="0">
              <a:buNone/>
              <a:defRPr sz="1800">
                <a:solidFill>
                  <a:srgbClr val="FFFFFF"/>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a:xfrm>
            <a:off x="558614" y="7751743"/>
            <a:ext cx="3142212" cy="438150"/>
          </a:xfrm>
        </p:spPr>
        <p:txBody>
          <a:bodyPr/>
          <a:lstStyle>
            <a:lvl1pPr algn="l">
              <a:defRPr/>
            </a:lvl1pPr>
          </a:lstStyle>
          <a:p>
            <a:fld id="{48A87A34-81AB-432B-8DAE-1953F412C126}" type="datetimeFigureOut">
              <a:rPr lang="en-US" smtClean="0"/>
              <a:pPr/>
              <a:t>5/5/2024</a:t>
            </a:fld>
            <a:endParaRPr lang="en-US" dirty="0"/>
          </a:p>
        </p:txBody>
      </p:sp>
      <p:sp>
        <p:nvSpPr>
          <p:cNvPr id="6" name="Footer Placeholder 5"/>
          <p:cNvSpPr>
            <a:spLocks noGrp="1"/>
          </p:cNvSpPr>
          <p:nvPr>
            <p:ph type="ftr" sz="quarter" idx="11"/>
          </p:nvPr>
        </p:nvSpPr>
        <p:spPr>
          <a:xfrm>
            <a:off x="5760720" y="7751743"/>
            <a:ext cx="5577840" cy="438150"/>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4483610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5943600"/>
            <a:ext cx="1462659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9" y="5898091"/>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316736" y="6089904"/>
            <a:ext cx="12135917" cy="987552"/>
          </a:xfrm>
        </p:spPr>
        <p:txBody>
          <a:bodyPr lIns="91440" tIns="0" rIns="91440" bIns="0" anchor="b">
            <a:noAutofit/>
          </a:bodyPr>
          <a:lstStyle>
            <a:lvl1pPr>
              <a:defRPr sz="432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9" y="0"/>
            <a:ext cx="14630382" cy="5898091"/>
          </a:xfrm>
          <a:blipFill>
            <a:blip r:embed="rId2"/>
            <a:stretch>
              <a:fillRect/>
            </a:stretch>
          </a:blipFill>
        </p:spPr>
        <p:txBody>
          <a:bodyPr lIns="457200" tIns="457200" anchor="t"/>
          <a:lstStyle>
            <a:lvl1pPr marL="0" indent="0">
              <a:buNone/>
              <a:defRPr sz="3840">
                <a:solidFill>
                  <a:schemeClr val="bg1"/>
                </a:solidFill>
              </a:defRPr>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16736" y="7088428"/>
            <a:ext cx="12135917" cy="713232"/>
          </a:xfrm>
        </p:spPr>
        <p:txBody>
          <a:bodyPr lIns="91440" tIns="0" rIns="91440" bIns="0">
            <a:normAutofit/>
          </a:bodyPr>
          <a:lstStyle>
            <a:lvl1pPr marL="0" indent="0">
              <a:spcBef>
                <a:spcPts val="0"/>
              </a:spcBef>
              <a:spcAft>
                <a:spcPts val="720"/>
              </a:spcAft>
              <a:buNone/>
              <a:defRPr sz="1800">
                <a:solidFill>
                  <a:srgbClr val="FFFFFF"/>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9473740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7" name="Rectangle 6"/>
          <p:cNvSpPr/>
          <p:nvPr/>
        </p:nvSpPr>
        <p:spPr>
          <a:xfrm>
            <a:off x="1" y="7680960"/>
            <a:ext cx="1463040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7601179"/>
            <a:ext cx="14630401" cy="79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16736" y="343924"/>
            <a:ext cx="12070080" cy="174090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316736" y="2214881"/>
            <a:ext cx="12070080" cy="4828032"/>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16737" y="7751743"/>
            <a:ext cx="2966725" cy="438150"/>
          </a:xfrm>
          <a:prstGeom prst="rect">
            <a:avLst/>
          </a:prstGeom>
        </p:spPr>
        <p:txBody>
          <a:bodyPr vert="horz" lIns="91440" tIns="45720" rIns="91440" bIns="45720" rtlCol="0" anchor="ctr"/>
          <a:lstStyle>
            <a:lvl1pPr algn="l">
              <a:defRPr sz="1080">
                <a:solidFill>
                  <a:srgbClr val="FFFFFF"/>
                </a:solidFill>
              </a:defRPr>
            </a:lvl1pPr>
          </a:lstStyle>
          <a:p>
            <a:fld id="{48A87A34-81AB-432B-8DAE-1953F412C126}" type="datetimeFigureOut">
              <a:rPr lang="en-US" smtClean="0"/>
              <a:pPr/>
              <a:t>5/5/2024</a:t>
            </a:fld>
            <a:endParaRPr lang="en-US" dirty="0"/>
          </a:p>
        </p:txBody>
      </p:sp>
      <p:sp>
        <p:nvSpPr>
          <p:cNvPr id="5" name="Footer Placeholder 4"/>
          <p:cNvSpPr>
            <a:spLocks noGrp="1"/>
          </p:cNvSpPr>
          <p:nvPr>
            <p:ph type="ftr" sz="quarter" idx="3"/>
          </p:nvPr>
        </p:nvSpPr>
        <p:spPr>
          <a:xfrm>
            <a:off x="4423422" y="7751743"/>
            <a:ext cx="5787365" cy="438150"/>
          </a:xfrm>
          <a:prstGeom prst="rect">
            <a:avLst/>
          </a:prstGeom>
        </p:spPr>
        <p:txBody>
          <a:bodyPr vert="horz" lIns="91440" tIns="45720" rIns="91440" bIns="45720" rtlCol="0" anchor="ctr"/>
          <a:lstStyle>
            <a:lvl1pPr algn="ctr">
              <a:defRPr sz="108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1880550" y="7751743"/>
            <a:ext cx="1574430" cy="438150"/>
          </a:xfrm>
          <a:prstGeom prst="rect">
            <a:avLst/>
          </a:prstGeom>
        </p:spPr>
        <p:txBody>
          <a:bodyPr vert="horz" lIns="91440" tIns="45720" rIns="91440" bIns="45720" rtlCol="0" anchor="ctr"/>
          <a:lstStyle>
            <a:lvl1pPr algn="r">
              <a:defRPr sz="1260">
                <a:solidFill>
                  <a:srgbClr val="FFFFFF"/>
                </a:solidFill>
              </a:defRPr>
            </a:lvl1pPr>
          </a:lstStyle>
          <a:p>
            <a:fld id="{6D22F896-40B5-4ADD-8801-0D06FADFA095}" type="slidenum">
              <a:rPr lang="en-US" smtClean="0"/>
              <a:pPr/>
              <a:t>‹#›</a:t>
            </a:fld>
            <a:endParaRPr lang="en-US" dirty="0"/>
          </a:p>
        </p:txBody>
      </p:sp>
      <p:cxnSp>
        <p:nvCxnSpPr>
          <p:cNvPr id="10" name="Straight Connector 9"/>
          <p:cNvCxnSpPr/>
          <p:nvPr/>
        </p:nvCxnSpPr>
        <p:spPr>
          <a:xfrm>
            <a:off x="1432238" y="2085414"/>
            <a:ext cx="1196035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14975"/>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Lst>
  <p:hf sldNum="0" hdr="0" ftr="0" dt="0"/>
  <p:txStyles>
    <p:titleStyle>
      <a:lvl1pPr algn="l" defTabSz="1097280" rtl="0" eaLnBrk="1" latinLnBrk="0" hangingPunct="1">
        <a:lnSpc>
          <a:spcPct val="85000"/>
        </a:lnSpc>
        <a:spcBef>
          <a:spcPct val="0"/>
        </a:spcBef>
        <a:buNone/>
        <a:defRPr sz="5760" kern="1200" spc="-60" baseline="0">
          <a:solidFill>
            <a:schemeClr val="tx1">
              <a:lumMod val="75000"/>
              <a:lumOff val="25000"/>
            </a:schemeClr>
          </a:solidFill>
          <a:latin typeface="+mj-lt"/>
          <a:ea typeface="+mj-ea"/>
          <a:cs typeface="+mj-cs"/>
        </a:defRPr>
      </a:lvl1pPr>
    </p:titleStyle>
    <p:bodyStyle>
      <a:lvl1pPr marL="109728" indent="-109728" algn="l" defTabSz="1097280" rtl="0" eaLnBrk="1" latinLnBrk="0" hangingPunct="1">
        <a:lnSpc>
          <a:spcPct val="90000"/>
        </a:lnSpc>
        <a:spcBef>
          <a:spcPts val="1440"/>
        </a:spcBef>
        <a:spcAft>
          <a:spcPts val="24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460858" indent="-219456" algn="l" defTabSz="1097280" rtl="0" eaLnBrk="1" latinLnBrk="0" hangingPunct="1">
        <a:lnSpc>
          <a:spcPct val="90000"/>
        </a:lnSpc>
        <a:spcBef>
          <a:spcPts val="240"/>
        </a:spcBef>
        <a:spcAft>
          <a:spcPts val="480"/>
        </a:spcAft>
        <a:buClr>
          <a:schemeClr val="accent1"/>
        </a:buClr>
        <a:buFont typeface="Calibri" pitchFamily="34" charset="0"/>
        <a:buChar char="◦"/>
        <a:defRPr sz="2160" kern="1200">
          <a:solidFill>
            <a:schemeClr val="tx1">
              <a:lumMod val="75000"/>
              <a:lumOff val="25000"/>
            </a:schemeClr>
          </a:solidFill>
          <a:latin typeface="+mn-lt"/>
          <a:ea typeface="+mn-ea"/>
          <a:cs typeface="+mn-cs"/>
        </a:defRPr>
      </a:lvl2pPr>
      <a:lvl3pPr marL="680314"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3pPr>
      <a:lvl4pPr marL="899770"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4pPr>
      <a:lvl5pPr marL="1119226"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5pPr>
      <a:lvl6pPr marL="132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6pPr>
      <a:lvl7pPr marL="156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7pPr>
      <a:lvl8pPr marL="180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8pPr>
      <a:lvl9pPr marL="204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dirty="0"/>
          </a:p>
        </p:txBody>
      </p:sp>
      <p:sp>
        <p:nvSpPr>
          <p:cNvPr id="5" name="Text 2"/>
          <p:cNvSpPr/>
          <p:nvPr/>
        </p:nvSpPr>
        <p:spPr>
          <a:xfrm>
            <a:off x="7593806" y="2679025"/>
            <a:ext cx="4104799" cy="347186"/>
          </a:xfrm>
          <a:prstGeom prst="rect">
            <a:avLst/>
          </a:prstGeom>
          <a:noFill/>
          <a:ln/>
        </p:spPr>
        <p:txBody>
          <a:bodyPr wrap="none" rtlCol="0" anchor="t"/>
          <a:lstStyle/>
          <a:p>
            <a:pPr marL="0" indent="0">
              <a:lnSpc>
                <a:spcPts val="2734"/>
              </a:lnSpc>
              <a:buNone/>
            </a:pPr>
            <a:endParaRPr lang="en-US" sz="2187" dirty="0"/>
          </a:p>
        </p:txBody>
      </p:sp>
      <p:sp>
        <p:nvSpPr>
          <p:cNvPr id="7" name="Rectangle 6">
            <a:extLst>
              <a:ext uri="{FF2B5EF4-FFF2-40B4-BE49-F238E27FC236}">
                <a16:creationId xmlns:a16="http://schemas.microsoft.com/office/drawing/2014/main" id="{F5E92FA6-DD8D-5ED4-5741-867731E419EF}"/>
              </a:ext>
            </a:extLst>
          </p:cNvPr>
          <p:cNvSpPr/>
          <p:nvPr/>
        </p:nvSpPr>
        <p:spPr>
          <a:xfrm>
            <a:off x="7315200" y="3237577"/>
            <a:ext cx="7494544" cy="1754326"/>
          </a:xfrm>
          <a:prstGeom prst="rect">
            <a:avLst/>
          </a:prstGeom>
          <a:noFill/>
        </p:spPr>
        <p:txBody>
          <a:bodyPr wrap="square" lIns="91440" tIns="45720" rIns="91440" bIns="45720">
            <a:spAutoFit/>
          </a:bodyPr>
          <a:lstStyle/>
          <a:p>
            <a:pPr algn="ctr"/>
            <a:r>
              <a:rPr lang="en-US" sz="5400" kern="0" dirty="0">
                <a:ln w="0"/>
                <a:effectLst>
                  <a:outerShdw blurRad="50800" dist="38100" algn="l" rotWithShape="0">
                    <a:prstClr val="black">
                      <a:alpha val="40000"/>
                    </a:prstClr>
                  </a:outerShdw>
                </a:effectLst>
                <a:latin typeface="Yu Gothic UI Semibold" panose="020B0700000000000000" pitchFamily="34" charset="-128"/>
                <a:ea typeface="Yu Gothic UI Semibold" panose="020B0700000000000000" pitchFamily="34" charset="-128"/>
                <a:cs typeface="Inter" pitchFamily="34" charset="-120"/>
              </a:rPr>
              <a:t>“Call 4 Wheel” Car Rental Website</a:t>
            </a:r>
            <a:endParaRPr lang="en-IN" sz="5400" dirty="0">
              <a:ln w="0"/>
              <a:effectLst>
                <a:outerShdw blurRad="50800" dist="38100" algn="l" rotWithShape="0">
                  <a:prstClr val="black">
                    <a:alpha val="40000"/>
                  </a:prstClr>
                </a:outerShdw>
              </a:effectLst>
              <a:latin typeface="Yu Gothic UI Semibold" panose="020B0700000000000000" pitchFamily="34" charset="-128"/>
              <a:ea typeface="Yu Gothic UI Semibold" panose="020B0700000000000000" pitchFamily="34" charset="-128"/>
            </a:endParaRPr>
          </a:p>
        </p:txBody>
      </p:sp>
      <p:pic>
        <p:nvPicPr>
          <p:cNvPr id="8" name="Picture 2" descr="Car Rental Images - Free Download on Freepik">
            <a:extLst>
              <a:ext uri="{FF2B5EF4-FFF2-40B4-BE49-F238E27FC236}">
                <a16:creationId xmlns:a16="http://schemas.microsoft.com/office/drawing/2014/main" id="{DBAFD42A-B363-D98C-D4EE-24581A287F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907" y="354831"/>
            <a:ext cx="7952117" cy="75198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76D5ECEF-CF91-9208-33BB-FD70C40237C0}"/>
              </a:ext>
            </a:extLst>
          </p:cNvPr>
          <p:cNvSpPr/>
          <p:nvPr/>
        </p:nvSpPr>
        <p:spPr>
          <a:xfrm>
            <a:off x="0" y="0"/>
            <a:ext cx="14630400" cy="8229600"/>
          </a:xfrm>
          <a:prstGeom prst="rect">
            <a:avLst/>
          </a:prstGeom>
          <a:solidFill>
            <a:srgbClr val="F6F4F4"/>
          </a:solidFill>
          <a:ln/>
        </p:spPr>
      </p:sp>
      <p:sp>
        <p:nvSpPr>
          <p:cNvPr id="8" name="TextBox 7">
            <a:extLst>
              <a:ext uri="{FF2B5EF4-FFF2-40B4-BE49-F238E27FC236}">
                <a16:creationId xmlns:a16="http://schemas.microsoft.com/office/drawing/2014/main" id="{A5B247DC-6DBA-9195-03DC-DA4F7A4F7B07}"/>
              </a:ext>
            </a:extLst>
          </p:cNvPr>
          <p:cNvSpPr txBox="1"/>
          <p:nvPr/>
        </p:nvSpPr>
        <p:spPr>
          <a:xfrm>
            <a:off x="1018572" y="2208681"/>
            <a:ext cx="4572000" cy="4401205"/>
          </a:xfrm>
          <a:prstGeom prst="rect">
            <a:avLst/>
          </a:prstGeom>
          <a:noFill/>
        </p:spPr>
        <p:txBody>
          <a:bodyPr wrap="square">
            <a:spAutoFit/>
          </a:bodyPr>
          <a:lstStyle/>
          <a:p>
            <a:pPr algn="just"/>
            <a:r>
              <a:rPr lang="en-US" sz="2000" dirty="0">
                <a:ea typeface="Inter"/>
              </a:rPr>
              <a:t>The Call 4 Wheel Car Rental website is designed with the user in mind, offering a seamless and intuitive interface that makes it easy to browse, book, and manage your rental. From the moment you land on the homepage, you'll be greeted with a clean, modern layout and clear navigation options.</a:t>
            </a:r>
          </a:p>
          <a:p>
            <a:pPr algn="just"/>
            <a:endParaRPr lang="en-US" sz="2000" dirty="0">
              <a:ea typeface="Inter"/>
            </a:endParaRPr>
          </a:p>
          <a:p>
            <a:pPr algn="just"/>
            <a:r>
              <a:rPr lang="en-US" sz="2000" dirty="0">
                <a:ea typeface="Inter"/>
              </a:rPr>
              <a:t>The booking process is straightforward, with step-by-step instructions and options to customize your rental duration and vehicle type. We've also integrated helpful features like real-time availability updates.</a:t>
            </a:r>
          </a:p>
        </p:txBody>
      </p:sp>
      <p:sp>
        <p:nvSpPr>
          <p:cNvPr id="12" name="TextBox 11">
            <a:extLst>
              <a:ext uri="{FF2B5EF4-FFF2-40B4-BE49-F238E27FC236}">
                <a16:creationId xmlns:a16="http://schemas.microsoft.com/office/drawing/2014/main" id="{F4B5AB07-33B3-2334-9910-F0DC786C2A7E}"/>
              </a:ext>
            </a:extLst>
          </p:cNvPr>
          <p:cNvSpPr txBox="1"/>
          <p:nvPr/>
        </p:nvSpPr>
        <p:spPr>
          <a:xfrm>
            <a:off x="1018572" y="595283"/>
            <a:ext cx="7315200" cy="769441"/>
          </a:xfrm>
          <a:prstGeom prst="rect">
            <a:avLst/>
          </a:prstGeom>
          <a:noFill/>
        </p:spPr>
        <p:txBody>
          <a:bodyPr wrap="square">
            <a:spAutoFit/>
          </a:bodyPr>
          <a:lstStyle/>
          <a:p>
            <a:r>
              <a:rPr lang="en-IN" sz="4400" b="1" dirty="0">
                <a:ea typeface="Inter"/>
              </a:rPr>
              <a:t>Website Interface</a:t>
            </a:r>
          </a:p>
        </p:txBody>
      </p:sp>
      <p:pic>
        <p:nvPicPr>
          <p:cNvPr id="4" name="Picture 3">
            <a:extLst>
              <a:ext uri="{FF2B5EF4-FFF2-40B4-BE49-F238E27FC236}">
                <a16:creationId xmlns:a16="http://schemas.microsoft.com/office/drawing/2014/main" id="{4F496FB4-98A0-D9E1-79B8-14F99F96CBB7}"/>
              </a:ext>
            </a:extLst>
          </p:cNvPr>
          <p:cNvPicPr>
            <a:picLocks noChangeAspect="1"/>
          </p:cNvPicPr>
          <p:nvPr/>
        </p:nvPicPr>
        <p:blipFill>
          <a:blip r:embed="rId2"/>
          <a:stretch>
            <a:fillRect/>
          </a:stretch>
        </p:blipFill>
        <p:spPr>
          <a:xfrm>
            <a:off x="6055844" y="1809371"/>
            <a:ext cx="8109284" cy="4561472"/>
          </a:xfrm>
          <a:prstGeom prst="rect">
            <a:avLst/>
          </a:prstGeom>
        </p:spPr>
      </p:pic>
    </p:spTree>
    <p:extLst>
      <p:ext uri="{BB962C8B-B14F-4D97-AF65-F5344CB8AC3E}">
        <p14:creationId xmlns:p14="http://schemas.microsoft.com/office/powerpoint/2010/main" val="40629148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5" name="Text 2"/>
          <p:cNvSpPr/>
          <p:nvPr/>
        </p:nvSpPr>
        <p:spPr>
          <a:xfrm>
            <a:off x="6666840" y="1712089"/>
            <a:ext cx="6907649"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Conclusion</a:t>
            </a:r>
            <a:endParaRPr lang="en-US" sz="4374" dirty="0"/>
          </a:p>
        </p:txBody>
      </p:sp>
      <p:sp>
        <p:nvSpPr>
          <p:cNvPr id="6" name="Text 3"/>
          <p:cNvSpPr/>
          <p:nvPr/>
        </p:nvSpPr>
        <p:spPr>
          <a:xfrm>
            <a:off x="6666840" y="2904291"/>
            <a:ext cx="7720492" cy="4410909"/>
          </a:xfrm>
          <a:prstGeom prst="rect">
            <a:avLst/>
          </a:prstGeom>
          <a:noFill/>
          <a:ln/>
        </p:spPr>
        <p:txBody>
          <a:bodyPr wrap="square" rtlCol="0" anchor="t"/>
          <a:lstStyle/>
          <a:p>
            <a:pPr marL="0" indent="0" algn="just">
              <a:lnSpc>
                <a:spcPts val="2799"/>
              </a:lnSpc>
              <a:buNone/>
            </a:pPr>
            <a:r>
              <a:rPr lang="en-US" sz="2000" kern="0" spc="-35" dirty="0">
                <a:solidFill>
                  <a:srgbClr val="272525"/>
                </a:solidFill>
                <a:latin typeface="Inter"/>
                <a:ea typeface="Inter" pitchFamily="34" charset="-122"/>
                <a:cs typeface="Inter" pitchFamily="34" charset="-120"/>
              </a:rPr>
              <a:t>In conclusion, the 4 Wheel Car Rental website offers a comprehensive solution for all your transportation needs - from bikes and scooters to reliable cars. The intuitive payment gateway allows seamless transactions through various methods, ensuring a smooth and secure experience.</a:t>
            </a:r>
          </a:p>
          <a:p>
            <a:pPr marL="0" indent="0" algn="just">
              <a:lnSpc>
                <a:spcPts val="2799"/>
              </a:lnSpc>
              <a:buNone/>
            </a:pPr>
            <a:endParaRPr lang="en-US" sz="2000" kern="0" spc="-35" dirty="0">
              <a:solidFill>
                <a:srgbClr val="272525"/>
              </a:solidFill>
              <a:latin typeface="Inter"/>
              <a:ea typeface="Inter" pitchFamily="34" charset="-122"/>
            </a:endParaRPr>
          </a:p>
          <a:p>
            <a:pPr algn="just">
              <a:lnSpc>
                <a:spcPts val="2799"/>
              </a:lnSpc>
            </a:pPr>
            <a:r>
              <a:rPr lang="en-US" sz="2000" kern="0" spc="-35" dirty="0">
                <a:solidFill>
                  <a:srgbClr val="272525"/>
                </a:solidFill>
                <a:latin typeface="Inter"/>
                <a:ea typeface="Inter" pitchFamily="34" charset="-122"/>
                <a:cs typeface="Inter" pitchFamily="34" charset="-120"/>
              </a:rPr>
              <a:t>As we move forward, the platform plans to expand its fleet, explore new rental options, and continuously enhance the user interface to provide an even more personalized and enjoyable service. With a commitment to innovation and customer satisfaction, this fintech-driven project is poised to revolutionize the way you explore your surroundings.</a:t>
            </a:r>
            <a:endParaRPr lang="en-US" sz="2000" dirty="0">
              <a:latin typeface="Inter"/>
            </a:endParaRPr>
          </a:p>
          <a:p>
            <a:pPr marL="0" indent="0">
              <a:lnSpc>
                <a:spcPts val="2799"/>
              </a:lnSpc>
              <a:buNone/>
            </a:pPr>
            <a:endParaRPr lang="en-US" sz="1750" dirty="0"/>
          </a:p>
        </p:txBody>
      </p:sp>
      <p:sp>
        <p:nvSpPr>
          <p:cNvPr id="7" name="Text 4"/>
          <p:cNvSpPr/>
          <p:nvPr/>
        </p:nvSpPr>
        <p:spPr>
          <a:xfrm>
            <a:off x="6319599" y="4575810"/>
            <a:ext cx="7477601" cy="1777008"/>
          </a:xfrm>
          <a:prstGeom prst="rect">
            <a:avLst/>
          </a:prstGeom>
          <a:noFill/>
          <a:ln/>
        </p:spPr>
        <p:txBody>
          <a:bodyPr wrap="square" rtlCol="0" anchor="t"/>
          <a:lstStyle/>
          <a:p>
            <a:pPr marL="0" indent="0">
              <a:lnSpc>
                <a:spcPts val="2799"/>
              </a:lnSpc>
              <a:buNone/>
            </a:pPr>
            <a:endParaRPr lang="en-US" sz="1750" dirty="0"/>
          </a:p>
        </p:txBody>
      </p:sp>
      <p:pic>
        <p:nvPicPr>
          <p:cNvPr id="8196" name="Picture 4" descr="Premium Vector | Rent a car design, vector illustration.">
            <a:extLst>
              <a:ext uri="{FF2B5EF4-FFF2-40B4-BE49-F238E27FC236}">
                <a16:creationId xmlns:a16="http://schemas.microsoft.com/office/drawing/2014/main" id="{7F57A0E1-6BE6-7A42-F92F-E9A2A20F54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6257233"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7" name="Text 4"/>
          <p:cNvSpPr/>
          <p:nvPr/>
        </p:nvSpPr>
        <p:spPr>
          <a:xfrm>
            <a:off x="6319599" y="4575810"/>
            <a:ext cx="7477601" cy="1777008"/>
          </a:xfrm>
          <a:prstGeom prst="rect">
            <a:avLst/>
          </a:prstGeom>
          <a:noFill/>
          <a:ln/>
        </p:spPr>
        <p:txBody>
          <a:bodyPr wrap="square" rtlCol="0" anchor="t"/>
          <a:lstStyle/>
          <a:p>
            <a:pPr marL="0" indent="0">
              <a:lnSpc>
                <a:spcPts val="2799"/>
              </a:lnSpc>
              <a:buNone/>
            </a:pPr>
            <a:endParaRPr lang="en-US" sz="1750" dirty="0"/>
          </a:p>
        </p:txBody>
      </p:sp>
      <p:pic>
        <p:nvPicPr>
          <p:cNvPr id="9" name="Picture 8">
            <a:extLst>
              <a:ext uri="{FF2B5EF4-FFF2-40B4-BE49-F238E27FC236}">
                <a16:creationId xmlns:a16="http://schemas.microsoft.com/office/drawing/2014/main" id="{7944B8BE-9B33-8A1F-C16B-B0784161E97C}"/>
              </a:ext>
            </a:extLst>
          </p:cNvPr>
          <p:cNvPicPr>
            <a:picLocks noChangeAspect="1"/>
          </p:cNvPicPr>
          <p:nvPr/>
        </p:nvPicPr>
        <p:blipFill>
          <a:blip r:embed="rId3"/>
          <a:stretch>
            <a:fillRect/>
          </a:stretch>
        </p:blipFill>
        <p:spPr>
          <a:xfrm>
            <a:off x="-44369" y="0"/>
            <a:ext cx="6962526" cy="3916421"/>
          </a:xfrm>
          <a:prstGeom prst="rect">
            <a:avLst/>
          </a:prstGeom>
        </p:spPr>
      </p:pic>
      <p:pic>
        <p:nvPicPr>
          <p:cNvPr id="11" name="Picture 10">
            <a:extLst>
              <a:ext uri="{FF2B5EF4-FFF2-40B4-BE49-F238E27FC236}">
                <a16:creationId xmlns:a16="http://schemas.microsoft.com/office/drawing/2014/main" id="{2ABFDC30-1FC1-48FE-4DE3-0C89E7C30CB8}"/>
              </a:ext>
            </a:extLst>
          </p:cNvPr>
          <p:cNvPicPr>
            <a:picLocks noChangeAspect="1"/>
          </p:cNvPicPr>
          <p:nvPr/>
        </p:nvPicPr>
        <p:blipFill>
          <a:blip r:embed="rId4"/>
          <a:stretch>
            <a:fillRect/>
          </a:stretch>
        </p:blipFill>
        <p:spPr>
          <a:xfrm>
            <a:off x="6918156" y="3891462"/>
            <a:ext cx="7712243" cy="4338137"/>
          </a:xfrm>
          <a:prstGeom prst="rect">
            <a:avLst/>
          </a:prstGeom>
        </p:spPr>
      </p:pic>
      <p:sp>
        <p:nvSpPr>
          <p:cNvPr id="12" name="TextBox 11">
            <a:extLst>
              <a:ext uri="{FF2B5EF4-FFF2-40B4-BE49-F238E27FC236}">
                <a16:creationId xmlns:a16="http://schemas.microsoft.com/office/drawing/2014/main" id="{0AEE819A-2BF8-A472-4444-E136BB31B8BC}"/>
              </a:ext>
            </a:extLst>
          </p:cNvPr>
          <p:cNvSpPr txBox="1"/>
          <p:nvPr/>
        </p:nvSpPr>
        <p:spPr>
          <a:xfrm>
            <a:off x="7712246" y="1199072"/>
            <a:ext cx="3958386" cy="1631216"/>
          </a:xfrm>
          <a:prstGeom prst="rect">
            <a:avLst/>
          </a:prstGeom>
          <a:noFill/>
        </p:spPr>
        <p:txBody>
          <a:bodyPr wrap="square" rtlCol="0">
            <a:spAutoFit/>
          </a:bodyPr>
          <a:lstStyle/>
          <a:p>
            <a:r>
              <a:rPr lang="en-US" sz="5000" dirty="0">
                <a:latin typeface="Bookman Old Style" panose="02050604050505020204" pitchFamily="18" charset="0"/>
              </a:rPr>
              <a:t>Login </a:t>
            </a:r>
          </a:p>
          <a:p>
            <a:r>
              <a:rPr lang="en-US" sz="5000" dirty="0">
                <a:latin typeface="Bookman Old Style" panose="02050604050505020204" pitchFamily="18" charset="0"/>
              </a:rPr>
              <a:t>Page</a:t>
            </a:r>
          </a:p>
        </p:txBody>
      </p:sp>
      <p:sp>
        <p:nvSpPr>
          <p:cNvPr id="13" name="TextBox 12">
            <a:extLst>
              <a:ext uri="{FF2B5EF4-FFF2-40B4-BE49-F238E27FC236}">
                <a16:creationId xmlns:a16="http://schemas.microsoft.com/office/drawing/2014/main" id="{A066CCB0-24BF-F88F-3041-C060EBF7DBE2}"/>
              </a:ext>
            </a:extLst>
          </p:cNvPr>
          <p:cNvSpPr txBox="1"/>
          <p:nvPr/>
        </p:nvSpPr>
        <p:spPr>
          <a:xfrm>
            <a:off x="1058779" y="5366084"/>
            <a:ext cx="5260820" cy="1631216"/>
          </a:xfrm>
          <a:prstGeom prst="rect">
            <a:avLst/>
          </a:prstGeom>
          <a:noFill/>
        </p:spPr>
        <p:txBody>
          <a:bodyPr wrap="square" rtlCol="0">
            <a:spAutoFit/>
          </a:bodyPr>
          <a:lstStyle/>
          <a:p>
            <a:pPr algn="r"/>
            <a:r>
              <a:rPr lang="en-US" sz="5000" dirty="0">
                <a:latin typeface="Bookman Old Style" panose="02050604050505020204" pitchFamily="18" charset="0"/>
              </a:rPr>
              <a:t>Vehicle </a:t>
            </a:r>
          </a:p>
          <a:p>
            <a:pPr algn="r"/>
            <a:r>
              <a:rPr lang="en-US" sz="5000" dirty="0">
                <a:latin typeface="Bookman Old Style" panose="02050604050505020204" pitchFamily="18" charset="0"/>
              </a:rPr>
              <a:t>Details</a:t>
            </a:r>
          </a:p>
        </p:txBody>
      </p:sp>
    </p:spTree>
    <p:extLst>
      <p:ext uri="{BB962C8B-B14F-4D97-AF65-F5344CB8AC3E}">
        <p14:creationId xmlns:p14="http://schemas.microsoft.com/office/powerpoint/2010/main" val="3534001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7" name="Text 4"/>
          <p:cNvSpPr/>
          <p:nvPr/>
        </p:nvSpPr>
        <p:spPr>
          <a:xfrm>
            <a:off x="6319599" y="4575810"/>
            <a:ext cx="7477601" cy="1777008"/>
          </a:xfrm>
          <a:prstGeom prst="rect">
            <a:avLst/>
          </a:prstGeom>
          <a:noFill/>
          <a:ln/>
        </p:spPr>
        <p:txBody>
          <a:bodyPr wrap="square" rtlCol="0" anchor="t"/>
          <a:lstStyle/>
          <a:p>
            <a:pPr marL="0" indent="0">
              <a:lnSpc>
                <a:spcPts val="2799"/>
              </a:lnSpc>
              <a:buNone/>
            </a:pPr>
            <a:endParaRPr lang="en-US" sz="1750" dirty="0"/>
          </a:p>
        </p:txBody>
      </p:sp>
      <p:sp>
        <p:nvSpPr>
          <p:cNvPr id="12" name="TextBox 11">
            <a:extLst>
              <a:ext uri="{FF2B5EF4-FFF2-40B4-BE49-F238E27FC236}">
                <a16:creationId xmlns:a16="http://schemas.microsoft.com/office/drawing/2014/main" id="{0AEE819A-2BF8-A472-4444-E136BB31B8BC}"/>
              </a:ext>
            </a:extLst>
          </p:cNvPr>
          <p:cNvSpPr txBox="1"/>
          <p:nvPr/>
        </p:nvSpPr>
        <p:spPr>
          <a:xfrm>
            <a:off x="2361213" y="1180882"/>
            <a:ext cx="3958386" cy="1631216"/>
          </a:xfrm>
          <a:prstGeom prst="rect">
            <a:avLst/>
          </a:prstGeom>
          <a:noFill/>
        </p:spPr>
        <p:txBody>
          <a:bodyPr wrap="square" rtlCol="0">
            <a:spAutoFit/>
          </a:bodyPr>
          <a:lstStyle/>
          <a:p>
            <a:pPr algn="r"/>
            <a:r>
              <a:rPr lang="en-US" sz="5000" dirty="0">
                <a:latin typeface="Bookman Old Style" panose="02050604050505020204" pitchFamily="18" charset="0"/>
              </a:rPr>
              <a:t>My</a:t>
            </a:r>
          </a:p>
          <a:p>
            <a:pPr algn="r"/>
            <a:r>
              <a:rPr lang="en-US" sz="5000" dirty="0">
                <a:latin typeface="Bookman Old Style" panose="02050604050505020204" pitchFamily="18" charset="0"/>
              </a:rPr>
              <a:t>Bookings</a:t>
            </a:r>
          </a:p>
        </p:txBody>
      </p:sp>
      <p:sp>
        <p:nvSpPr>
          <p:cNvPr id="13" name="TextBox 12">
            <a:extLst>
              <a:ext uri="{FF2B5EF4-FFF2-40B4-BE49-F238E27FC236}">
                <a16:creationId xmlns:a16="http://schemas.microsoft.com/office/drawing/2014/main" id="{A066CCB0-24BF-F88F-3041-C060EBF7DBE2}"/>
              </a:ext>
            </a:extLst>
          </p:cNvPr>
          <p:cNvSpPr txBox="1"/>
          <p:nvPr/>
        </p:nvSpPr>
        <p:spPr>
          <a:xfrm>
            <a:off x="8590547" y="5292674"/>
            <a:ext cx="5260820" cy="1631216"/>
          </a:xfrm>
          <a:prstGeom prst="rect">
            <a:avLst/>
          </a:prstGeom>
          <a:noFill/>
        </p:spPr>
        <p:txBody>
          <a:bodyPr wrap="square" rtlCol="0">
            <a:spAutoFit/>
          </a:bodyPr>
          <a:lstStyle/>
          <a:p>
            <a:r>
              <a:rPr lang="en-US" sz="5000" dirty="0">
                <a:latin typeface="Bookman Old Style" panose="02050604050505020204" pitchFamily="18" charset="0"/>
              </a:rPr>
              <a:t>Admin</a:t>
            </a:r>
          </a:p>
          <a:p>
            <a:r>
              <a:rPr lang="en-US" sz="5000" dirty="0">
                <a:latin typeface="Bookman Old Style" panose="02050604050505020204" pitchFamily="18" charset="0"/>
              </a:rPr>
              <a:t>Panel</a:t>
            </a:r>
          </a:p>
        </p:txBody>
      </p:sp>
      <p:pic>
        <p:nvPicPr>
          <p:cNvPr id="4" name="Picture 3">
            <a:extLst>
              <a:ext uri="{FF2B5EF4-FFF2-40B4-BE49-F238E27FC236}">
                <a16:creationId xmlns:a16="http://schemas.microsoft.com/office/drawing/2014/main" id="{057CA379-B6BA-CAB8-8BBB-C56140984F22}"/>
              </a:ext>
            </a:extLst>
          </p:cNvPr>
          <p:cNvPicPr>
            <a:picLocks noChangeAspect="1"/>
          </p:cNvPicPr>
          <p:nvPr/>
        </p:nvPicPr>
        <p:blipFill>
          <a:blip r:embed="rId3"/>
          <a:stretch>
            <a:fillRect/>
          </a:stretch>
        </p:blipFill>
        <p:spPr>
          <a:xfrm>
            <a:off x="7531768" y="-1"/>
            <a:ext cx="7098632" cy="3992981"/>
          </a:xfrm>
          <a:prstGeom prst="rect">
            <a:avLst/>
          </a:prstGeom>
        </p:spPr>
      </p:pic>
      <p:pic>
        <p:nvPicPr>
          <p:cNvPr id="6" name="Picture 5">
            <a:extLst>
              <a:ext uri="{FF2B5EF4-FFF2-40B4-BE49-F238E27FC236}">
                <a16:creationId xmlns:a16="http://schemas.microsoft.com/office/drawing/2014/main" id="{D59391E2-6FDA-7088-AA6C-663CC0BA30B4}"/>
              </a:ext>
            </a:extLst>
          </p:cNvPr>
          <p:cNvPicPr>
            <a:picLocks noChangeAspect="1"/>
          </p:cNvPicPr>
          <p:nvPr/>
        </p:nvPicPr>
        <p:blipFill>
          <a:blip r:embed="rId4"/>
          <a:stretch>
            <a:fillRect/>
          </a:stretch>
        </p:blipFill>
        <p:spPr>
          <a:xfrm>
            <a:off x="0" y="3992980"/>
            <a:ext cx="7531768" cy="4236620"/>
          </a:xfrm>
          <a:prstGeom prst="rect">
            <a:avLst/>
          </a:prstGeom>
        </p:spPr>
      </p:pic>
    </p:spTree>
    <p:extLst>
      <p:ext uri="{BB962C8B-B14F-4D97-AF65-F5344CB8AC3E}">
        <p14:creationId xmlns:p14="http://schemas.microsoft.com/office/powerpoint/2010/main" val="34569009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7" name="Text 4"/>
          <p:cNvSpPr/>
          <p:nvPr/>
        </p:nvSpPr>
        <p:spPr>
          <a:xfrm>
            <a:off x="6319599" y="4575810"/>
            <a:ext cx="7477601" cy="1777008"/>
          </a:xfrm>
          <a:prstGeom prst="rect">
            <a:avLst/>
          </a:prstGeom>
          <a:noFill/>
          <a:ln/>
        </p:spPr>
        <p:txBody>
          <a:bodyPr wrap="square" rtlCol="0" anchor="t"/>
          <a:lstStyle/>
          <a:p>
            <a:pPr marL="0" indent="0">
              <a:lnSpc>
                <a:spcPts val="2799"/>
              </a:lnSpc>
              <a:buNone/>
            </a:pPr>
            <a:endParaRPr lang="en-US" sz="1750" dirty="0"/>
          </a:p>
        </p:txBody>
      </p:sp>
      <p:sp>
        <p:nvSpPr>
          <p:cNvPr id="12" name="TextBox 11">
            <a:extLst>
              <a:ext uri="{FF2B5EF4-FFF2-40B4-BE49-F238E27FC236}">
                <a16:creationId xmlns:a16="http://schemas.microsoft.com/office/drawing/2014/main" id="{0AEE819A-2BF8-A472-4444-E136BB31B8BC}"/>
              </a:ext>
            </a:extLst>
          </p:cNvPr>
          <p:cNvSpPr txBox="1"/>
          <p:nvPr/>
        </p:nvSpPr>
        <p:spPr>
          <a:xfrm>
            <a:off x="7712246" y="1199072"/>
            <a:ext cx="3958386" cy="1631216"/>
          </a:xfrm>
          <a:prstGeom prst="rect">
            <a:avLst/>
          </a:prstGeom>
          <a:noFill/>
        </p:spPr>
        <p:txBody>
          <a:bodyPr wrap="square" rtlCol="0">
            <a:spAutoFit/>
          </a:bodyPr>
          <a:lstStyle/>
          <a:p>
            <a:r>
              <a:rPr lang="en-US" sz="5000" dirty="0">
                <a:latin typeface="Bookman Old Style" panose="02050604050505020204" pitchFamily="18" charset="0"/>
              </a:rPr>
              <a:t>Booking </a:t>
            </a:r>
          </a:p>
          <a:p>
            <a:r>
              <a:rPr lang="en-US" sz="5000" dirty="0">
                <a:latin typeface="Bookman Old Style" panose="02050604050505020204" pitchFamily="18" charset="0"/>
              </a:rPr>
              <a:t>Details</a:t>
            </a:r>
          </a:p>
        </p:txBody>
      </p:sp>
      <p:sp>
        <p:nvSpPr>
          <p:cNvPr id="13" name="TextBox 12">
            <a:extLst>
              <a:ext uri="{FF2B5EF4-FFF2-40B4-BE49-F238E27FC236}">
                <a16:creationId xmlns:a16="http://schemas.microsoft.com/office/drawing/2014/main" id="{A066CCB0-24BF-F88F-3041-C060EBF7DBE2}"/>
              </a:ext>
            </a:extLst>
          </p:cNvPr>
          <p:cNvSpPr txBox="1"/>
          <p:nvPr/>
        </p:nvSpPr>
        <p:spPr>
          <a:xfrm>
            <a:off x="1058779" y="5366084"/>
            <a:ext cx="5260820" cy="1631216"/>
          </a:xfrm>
          <a:prstGeom prst="rect">
            <a:avLst/>
          </a:prstGeom>
          <a:noFill/>
        </p:spPr>
        <p:txBody>
          <a:bodyPr wrap="square" rtlCol="0">
            <a:spAutoFit/>
          </a:bodyPr>
          <a:lstStyle/>
          <a:p>
            <a:pPr algn="r"/>
            <a:r>
              <a:rPr lang="en-US" sz="5000" dirty="0">
                <a:latin typeface="Bookman Old Style" panose="02050604050505020204" pitchFamily="18" charset="0"/>
              </a:rPr>
              <a:t>Payment and</a:t>
            </a:r>
          </a:p>
          <a:p>
            <a:pPr algn="r"/>
            <a:r>
              <a:rPr lang="en-US" sz="5000" dirty="0">
                <a:latin typeface="Bookman Old Style" panose="02050604050505020204" pitchFamily="18" charset="0"/>
              </a:rPr>
              <a:t>Billing Page</a:t>
            </a:r>
          </a:p>
        </p:txBody>
      </p:sp>
      <p:pic>
        <p:nvPicPr>
          <p:cNvPr id="4" name="Picture 3">
            <a:extLst>
              <a:ext uri="{FF2B5EF4-FFF2-40B4-BE49-F238E27FC236}">
                <a16:creationId xmlns:a16="http://schemas.microsoft.com/office/drawing/2014/main" id="{2709F5F2-0ED2-8D43-C1D5-F471AA7B1419}"/>
              </a:ext>
            </a:extLst>
          </p:cNvPr>
          <p:cNvPicPr>
            <a:picLocks noChangeAspect="1"/>
          </p:cNvPicPr>
          <p:nvPr/>
        </p:nvPicPr>
        <p:blipFill>
          <a:blip r:embed="rId3"/>
          <a:stretch>
            <a:fillRect/>
          </a:stretch>
        </p:blipFill>
        <p:spPr>
          <a:xfrm>
            <a:off x="0" y="0"/>
            <a:ext cx="6918155" cy="3891462"/>
          </a:xfrm>
          <a:prstGeom prst="rect">
            <a:avLst/>
          </a:prstGeom>
        </p:spPr>
      </p:pic>
      <p:pic>
        <p:nvPicPr>
          <p:cNvPr id="6" name="Picture 5">
            <a:extLst>
              <a:ext uri="{FF2B5EF4-FFF2-40B4-BE49-F238E27FC236}">
                <a16:creationId xmlns:a16="http://schemas.microsoft.com/office/drawing/2014/main" id="{058A81D2-FC39-F086-83FC-EA550A844683}"/>
              </a:ext>
            </a:extLst>
          </p:cNvPr>
          <p:cNvPicPr>
            <a:picLocks noChangeAspect="1"/>
          </p:cNvPicPr>
          <p:nvPr/>
        </p:nvPicPr>
        <p:blipFill>
          <a:blip r:embed="rId4"/>
          <a:stretch>
            <a:fillRect/>
          </a:stretch>
        </p:blipFill>
        <p:spPr>
          <a:xfrm>
            <a:off x="6918154" y="3891462"/>
            <a:ext cx="7712245" cy="4338138"/>
          </a:xfrm>
          <a:prstGeom prst="rect">
            <a:avLst/>
          </a:prstGeom>
        </p:spPr>
      </p:pic>
    </p:spTree>
    <p:extLst>
      <p:ext uri="{BB962C8B-B14F-4D97-AF65-F5344CB8AC3E}">
        <p14:creationId xmlns:p14="http://schemas.microsoft.com/office/powerpoint/2010/main" val="460170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4" name="Text 2"/>
          <p:cNvSpPr/>
          <p:nvPr/>
        </p:nvSpPr>
        <p:spPr>
          <a:xfrm>
            <a:off x="5092861" y="3333510"/>
            <a:ext cx="3472062" cy="1082458"/>
          </a:xfrm>
          <a:prstGeom prst="rect">
            <a:avLst/>
          </a:prstGeom>
          <a:noFill/>
          <a:ln/>
        </p:spPr>
        <p:txBody>
          <a:bodyPr wrap="none" rtlCol="0" anchor="t"/>
          <a:lstStyle/>
          <a:p>
            <a:pPr marL="0" indent="0">
              <a:lnSpc>
                <a:spcPts val="4908"/>
              </a:lnSpc>
              <a:buNone/>
            </a:pPr>
            <a:r>
              <a:rPr lang="en-US" sz="5400" b="1" kern="0" spc="-118" dirty="0">
                <a:solidFill>
                  <a:srgbClr val="000000"/>
                </a:solidFill>
                <a:latin typeface="Inter" pitchFamily="34" charset="0"/>
                <a:ea typeface="Inter"/>
                <a:cs typeface="Inter" pitchFamily="34" charset="-120"/>
              </a:rPr>
              <a:t>THANK YOU</a:t>
            </a:r>
            <a:endParaRPr lang="en-US" sz="5400" dirty="0">
              <a:ea typeface="Inter"/>
            </a:endParaRPr>
          </a:p>
        </p:txBody>
      </p:sp>
      <p:sp>
        <p:nvSpPr>
          <p:cNvPr id="5" name="Text 3"/>
          <p:cNvSpPr/>
          <p:nvPr/>
        </p:nvSpPr>
        <p:spPr>
          <a:xfrm>
            <a:off x="748784" y="2446782"/>
            <a:ext cx="5270052" cy="4393856"/>
          </a:xfrm>
          <a:prstGeom prst="rect">
            <a:avLst/>
          </a:prstGeom>
          <a:noFill/>
          <a:ln/>
        </p:spPr>
        <p:txBody>
          <a:bodyPr wrap="square" rtlCol="0" anchor="t"/>
          <a:lstStyle/>
          <a:p>
            <a:pPr>
              <a:lnSpc>
                <a:spcPts val="2513"/>
              </a:lnSpc>
            </a:pPr>
            <a:endParaRPr lang="en-US" sz="1571" dirty="0"/>
          </a:p>
        </p:txBody>
      </p:sp>
      <p:sp>
        <p:nvSpPr>
          <p:cNvPr id="6" name="Text 4"/>
          <p:cNvSpPr/>
          <p:nvPr/>
        </p:nvSpPr>
        <p:spPr>
          <a:xfrm>
            <a:off x="2569964" y="4415967"/>
            <a:ext cx="4494252" cy="1595438"/>
          </a:xfrm>
          <a:prstGeom prst="rect">
            <a:avLst/>
          </a:prstGeom>
          <a:noFill/>
          <a:ln/>
        </p:spPr>
        <p:txBody>
          <a:bodyPr wrap="square" rtlCol="0" anchor="t"/>
          <a:lstStyle/>
          <a:p>
            <a:pPr marL="0" indent="0">
              <a:lnSpc>
                <a:spcPts val="2513"/>
              </a:lnSpc>
              <a:buNone/>
            </a:pPr>
            <a:endParaRPr lang="en-US" sz="1571" dirty="0"/>
          </a:p>
        </p:txBody>
      </p:sp>
    </p:spTree>
    <p:extLst>
      <p:ext uri="{BB962C8B-B14F-4D97-AF65-F5344CB8AC3E}">
        <p14:creationId xmlns:p14="http://schemas.microsoft.com/office/powerpoint/2010/main" val="3570889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030B9-896B-7302-329E-A426265D54EB}"/>
              </a:ext>
            </a:extLst>
          </p:cNvPr>
          <p:cNvSpPr>
            <a:spLocks noGrp="1"/>
          </p:cNvSpPr>
          <p:nvPr>
            <p:ph type="ctrTitle"/>
          </p:nvPr>
        </p:nvSpPr>
        <p:spPr>
          <a:xfrm>
            <a:off x="1034716" y="914400"/>
            <a:ext cx="8887005" cy="1472376"/>
          </a:xfrm>
        </p:spPr>
        <p:txBody>
          <a:bodyPr/>
          <a:lstStyle/>
          <a:p>
            <a:r>
              <a:rPr lang="en-US" dirty="0">
                <a:latin typeface="Adobe Fan Heiti Std B" panose="020B0700000000000000" pitchFamily="34" charset="-128"/>
                <a:ea typeface="Adobe Fan Heiti Std B" panose="020B0700000000000000" pitchFamily="34" charset="-128"/>
              </a:rPr>
              <a:t>Presenters </a:t>
            </a:r>
          </a:p>
        </p:txBody>
      </p:sp>
      <p:graphicFrame>
        <p:nvGraphicFramePr>
          <p:cNvPr id="4" name="Table 3">
            <a:extLst>
              <a:ext uri="{FF2B5EF4-FFF2-40B4-BE49-F238E27FC236}">
                <a16:creationId xmlns:a16="http://schemas.microsoft.com/office/drawing/2014/main" id="{00B534F3-5D4E-701C-204D-4083DB580EFA}"/>
              </a:ext>
            </a:extLst>
          </p:cNvPr>
          <p:cNvGraphicFramePr>
            <a:graphicFrameLocks noGrp="1"/>
          </p:cNvGraphicFramePr>
          <p:nvPr>
            <p:extLst>
              <p:ext uri="{D42A27DB-BD31-4B8C-83A1-F6EECF244321}">
                <p14:modId xmlns:p14="http://schemas.microsoft.com/office/powerpoint/2010/main" val="267455415"/>
              </p:ext>
            </p:extLst>
          </p:nvPr>
        </p:nvGraphicFramePr>
        <p:xfrm>
          <a:off x="2438400" y="4708276"/>
          <a:ext cx="9753600" cy="841248"/>
        </p:xfrm>
        <a:graphic>
          <a:graphicData uri="http://schemas.openxmlformats.org/drawingml/2006/table">
            <a:tbl>
              <a:tblPr firstRow="1" bandRow="1">
                <a:tableStyleId>{5C22544A-7EE6-4342-B048-85BDC9FD1C3A}</a:tableStyleId>
              </a:tblPr>
              <a:tblGrid>
                <a:gridCol w="3251200">
                  <a:extLst>
                    <a:ext uri="{9D8B030D-6E8A-4147-A177-3AD203B41FA5}">
                      <a16:colId xmlns:a16="http://schemas.microsoft.com/office/drawing/2014/main" val="772772350"/>
                    </a:ext>
                  </a:extLst>
                </a:gridCol>
                <a:gridCol w="3251200">
                  <a:extLst>
                    <a:ext uri="{9D8B030D-6E8A-4147-A177-3AD203B41FA5}">
                      <a16:colId xmlns:a16="http://schemas.microsoft.com/office/drawing/2014/main" val="1437233886"/>
                    </a:ext>
                  </a:extLst>
                </a:gridCol>
                <a:gridCol w="3251200">
                  <a:extLst>
                    <a:ext uri="{9D8B030D-6E8A-4147-A177-3AD203B41FA5}">
                      <a16:colId xmlns:a16="http://schemas.microsoft.com/office/drawing/2014/main" val="270859993"/>
                    </a:ext>
                  </a:extLst>
                </a:gridCol>
              </a:tblGrid>
              <a:tr h="370840">
                <a:tc>
                  <a:txBody>
                    <a:bodyPr/>
                    <a:lstStyle/>
                    <a:p>
                      <a:pPr algn="ctr"/>
                      <a:r>
                        <a:rPr lang="en-US" dirty="0"/>
                        <a:t>Name</a:t>
                      </a:r>
                    </a:p>
                  </a:txBody>
                  <a:tcPr/>
                </a:tc>
                <a:tc>
                  <a:txBody>
                    <a:bodyPr/>
                    <a:lstStyle/>
                    <a:p>
                      <a:pPr algn="ctr"/>
                      <a:r>
                        <a:rPr lang="en-US" dirty="0"/>
                        <a:t>Roll No.</a:t>
                      </a:r>
                    </a:p>
                  </a:txBody>
                  <a:tcPr/>
                </a:tc>
                <a:tc>
                  <a:txBody>
                    <a:bodyPr/>
                    <a:lstStyle/>
                    <a:p>
                      <a:pPr algn="ctr"/>
                      <a:r>
                        <a:rPr lang="en-US" dirty="0"/>
                        <a:t>PRN No.</a:t>
                      </a:r>
                    </a:p>
                  </a:txBody>
                  <a:tcPr/>
                </a:tc>
                <a:extLst>
                  <a:ext uri="{0D108BD9-81ED-4DB2-BD59-A6C34878D82A}">
                    <a16:rowId xmlns:a16="http://schemas.microsoft.com/office/drawing/2014/main" val="3099705148"/>
                  </a:ext>
                </a:extLst>
              </a:tr>
              <a:tr h="370840">
                <a:tc>
                  <a:txBody>
                    <a:bodyPr/>
                    <a:lstStyle/>
                    <a:p>
                      <a:pPr algn="ctr"/>
                      <a:r>
                        <a:rPr lang="en-US" dirty="0"/>
                        <a:t>Aniket </a:t>
                      </a:r>
                      <a:r>
                        <a:rPr lang="en-US" dirty="0" err="1"/>
                        <a:t>Dhoke</a:t>
                      </a:r>
                      <a:endParaRPr lang="en-US" dirty="0"/>
                    </a:p>
                  </a:txBody>
                  <a:tcPr/>
                </a:tc>
                <a:tc>
                  <a:txBody>
                    <a:bodyPr/>
                    <a:lstStyle/>
                    <a:p>
                      <a:pPr algn="ctr"/>
                      <a:r>
                        <a:rPr lang="en-US" dirty="0"/>
                        <a:t>313018</a:t>
                      </a:r>
                    </a:p>
                  </a:txBody>
                  <a:tcPr/>
                </a:tc>
                <a:tc>
                  <a:txBody>
                    <a:bodyPr/>
                    <a:lstStyle/>
                    <a:p>
                      <a:pPr algn="ctr"/>
                      <a:r>
                        <a:rPr lang="en-US" dirty="0"/>
                        <a:t>22110835</a:t>
                      </a:r>
                    </a:p>
                  </a:txBody>
                  <a:tcPr/>
                </a:tc>
                <a:extLst>
                  <a:ext uri="{0D108BD9-81ED-4DB2-BD59-A6C34878D82A}">
                    <a16:rowId xmlns:a16="http://schemas.microsoft.com/office/drawing/2014/main" val="1366549376"/>
                  </a:ext>
                </a:extLst>
              </a:tr>
            </a:tbl>
          </a:graphicData>
        </a:graphic>
      </p:graphicFrame>
    </p:spTree>
    <p:extLst>
      <p:ext uri="{BB962C8B-B14F-4D97-AF65-F5344CB8AC3E}">
        <p14:creationId xmlns:p14="http://schemas.microsoft.com/office/powerpoint/2010/main" val="1470900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4" name="Text 2"/>
          <p:cNvSpPr/>
          <p:nvPr/>
        </p:nvSpPr>
        <p:spPr>
          <a:xfrm>
            <a:off x="387965" y="461125"/>
            <a:ext cx="4045139" cy="997867"/>
          </a:xfrm>
          <a:prstGeom prst="rect">
            <a:avLst/>
          </a:prstGeom>
          <a:noFill/>
          <a:ln/>
        </p:spPr>
        <p:txBody>
          <a:bodyPr wrap="square" rtlCol="0" anchor="t"/>
          <a:lstStyle/>
          <a:p>
            <a:pPr marL="0" indent="0">
              <a:lnSpc>
                <a:spcPts val="5714"/>
              </a:lnSpc>
              <a:buNone/>
            </a:pPr>
            <a:r>
              <a:rPr lang="en-US" sz="4572" b="1" kern="0" spc="-137" dirty="0">
                <a:solidFill>
                  <a:srgbClr val="000000"/>
                </a:solidFill>
                <a:latin typeface="Inter" pitchFamily="34" charset="0"/>
                <a:ea typeface="Inter" pitchFamily="34" charset="-122"/>
                <a:cs typeface="Inter" pitchFamily="34" charset="-120"/>
              </a:rPr>
              <a:t>Introduction</a:t>
            </a:r>
            <a:endParaRPr lang="en-US" sz="4572" dirty="0"/>
          </a:p>
        </p:txBody>
      </p:sp>
      <p:sp>
        <p:nvSpPr>
          <p:cNvPr id="5" name="Text 3"/>
          <p:cNvSpPr/>
          <p:nvPr/>
        </p:nvSpPr>
        <p:spPr>
          <a:xfrm>
            <a:off x="387965" y="2190158"/>
            <a:ext cx="8952806" cy="4997719"/>
          </a:xfrm>
          <a:prstGeom prst="rect">
            <a:avLst/>
          </a:prstGeom>
          <a:noFill/>
          <a:ln/>
        </p:spPr>
        <p:txBody>
          <a:bodyPr wrap="square" rtlCol="0" anchor="t"/>
          <a:lstStyle/>
          <a:p>
            <a:pPr algn="just"/>
            <a:r>
              <a:rPr lang="en-US" sz="2000" kern="0" spc="-27" dirty="0">
                <a:solidFill>
                  <a:srgbClr val="272525"/>
                </a:solidFill>
                <a:latin typeface="Inter"/>
                <a:ea typeface="Inter" pitchFamily="34" charset="-122"/>
                <a:cs typeface="Arial" panose="020B0604020202020204" pitchFamily="34" charset="0"/>
              </a:rPr>
              <a:t>The website provides a seamless and convenient solution for renting cars to meet your transportation needs. It offers a wide selection of cars with flexible rental options and an easy booking process. When you choose Call 4 Wheel Car Rental, you gain access to a diverse range of vehicles that cater to different preferences and requirements. Whether you require a compact car for a solo journey, a spacious SUV for a family trip, or a luxury sedan for a special occasion, our fleet has the perfect vehicle to suit your needs. </a:t>
            </a:r>
          </a:p>
          <a:p>
            <a:pPr algn="just"/>
            <a:endParaRPr lang="en-US" sz="2000" kern="0" spc="-27" dirty="0">
              <a:solidFill>
                <a:srgbClr val="272525"/>
              </a:solidFill>
              <a:latin typeface="Inter"/>
              <a:ea typeface="Inter" pitchFamily="34" charset="-122"/>
              <a:cs typeface="Arial" panose="020B0604020202020204" pitchFamily="34" charset="0"/>
            </a:endParaRPr>
          </a:p>
          <a:p>
            <a:pPr algn="just"/>
            <a:r>
              <a:rPr lang="en-US" sz="2000" kern="0" spc="-27" dirty="0">
                <a:solidFill>
                  <a:srgbClr val="272525"/>
                </a:solidFill>
                <a:latin typeface="Inter"/>
                <a:ea typeface="Inter" pitchFamily="34" charset="-122"/>
                <a:cs typeface="Arial" panose="020B0604020202020204" pitchFamily="34" charset="0"/>
              </a:rPr>
              <a:t>The website features a user-friendly interface and an intuitive booking system, making the car rental process effortless. The transparent pricing policy ensures that you have a clear understanding of the costs without any hidden fees or surprises. At Call 4 Wheel Car Rental, customer satisfaction is prioritized. The dedicated team is committed to providing exceptional service throughout your car rental journey. </a:t>
            </a:r>
            <a:endParaRPr lang="en-US" sz="2000" dirty="0">
              <a:latin typeface="Inter"/>
            </a:endParaRPr>
          </a:p>
          <a:p>
            <a:endParaRPr lang="en-US" sz="2000" dirty="0">
              <a:latin typeface="Inter"/>
            </a:endParaRPr>
          </a:p>
          <a:p>
            <a:endParaRPr lang="en-US" sz="2400" dirty="0">
              <a:latin typeface="Inter"/>
            </a:endParaRPr>
          </a:p>
          <a:p>
            <a:pPr marL="0" indent="0">
              <a:lnSpc>
                <a:spcPts val="2120"/>
              </a:lnSpc>
              <a:buNone/>
            </a:pPr>
            <a:endParaRPr lang="en-US" sz="2400" dirty="0">
              <a:latin typeface="Avenir Next LT Pro Light" panose="020B0304020202020204" pitchFamily="34" charset="0"/>
            </a:endParaRPr>
          </a:p>
        </p:txBody>
      </p:sp>
      <p:sp>
        <p:nvSpPr>
          <p:cNvPr id="6" name="Text 4"/>
          <p:cNvSpPr/>
          <p:nvPr/>
        </p:nvSpPr>
        <p:spPr>
          <a:xfrm>
            <a:off x="3318391" y="2893933"/>
            <a:ext cx="7993499" cy="1076325"/>
          </a:xfrm>
          <a:prstGeom prst="rect">
            <a:avLst/>
          </a:prstGeom>
          <a:noFill/>
          <a:ln/>
        </p:spPr>
        <p:txBody>
          <a:bodyPr wrap="square" rtlCol="0" anchor="t"/>
          <a:lstStyle/>
          <a:p>
            <a:pPr marL="0" indent="0">
              <a:lnSpc>
                <a:spcPts val="2120"/>
              </a:lnSpc>
              <a:buNone/>
            </a:pPr>
            <a:endParaRPr lang="en-US" sz="1325" dirty="0"/>
          </a:p>
        </p:txBody>
      </p:sp>
      <p:sp>
        <p:nvSpPr>
          <p:cNvPr id="7" name="Text 5"/>
          <p:cNvSpPr/>
          <p:nvPr/>
        </p:nvSpPr>
        <p:spPr>
          <a:xfrm>
            <a:off x="3318391" y="4159568"/>
            <a:ext cx="7993499" cy="1076325"/>
          </a:xfrm>
          <a:prstGeom prst="rect">
            <a:avLst/>
          </a:prstGeom>
          <a:noFill/>
          <a:ln/>
        </p:spPr>
        <p:txBody>
          <a:bodyPr wrap="square" rtlCol="0" anchor="t"/>
          <a:lstStyle/>
          <a:p>
            <a:pPr marL="0" indent="0">
              <a:lnSpc>
                <a:spcPts val="2120"/>
              </a:lnSpc>
              <a:buNone/>
            </a:pPr>
            <a:endParaRPr lang="en-US" sz="1325" dirty="0"/>
          </a:p>
        </p:txBody>
      </p:sp>
      <p:sp>
        <p:nvSpPr>
          <p:cNvPr id="8" name="Text 6"/>
          <p:cNvSpPr/>
          <p:nvPr/>
        </p:nvSpPr>
        <p:spPr>
          <a:xfrm>
            <a:off x="3318391" y="5425202"/>
            <a:ext cx="7993499" cy="1345406"/>
          </a:xfrm>
          <a:prstGeom prst="rect">
            <a:avLst/>
          </a:prstGeom>
          <a:noFill/>
          <a:ln/>
        </p:spPr>
        <p:txBody>
          <a:bodyPr wrap="square" rtlCol="0" anchor="t"/>
          <a:lstStyle/>
          <a:p>
            <a:pPr marL="0" indent="0">
              <a:lnSpc>
                <a:spcPts val="2120"/>
              </a:lnSpc>
              <a:buNone/>
            </a:pPr>
            <a:endParaRPr lang="en-US" sz="1325" dirty="0"/>
          </a:p>
        </p:txBody>
      </p:sp>
      <p:sp>
        <p:nvSpPr>
          <p:cNvPr id="9" name="Text 7"/>
          <p:cNvSpPr/>
          <p:nvPr/>
        </p:nvSpPr>
        <p:spPr>
          <a:xfrm>
            <a:off x="3318391" y="6959917"/>
            <a:ext cx="7993499" cy="807244"/>
          </a:xfrm>
          <a:prstGeom prst="rect">
            <a:avLst/>
          </a:prstGeom>
          <a:noFill/>
          <a:ln/>
        </p:spPr>
        <p:txBody>
          <a:bodyPr wrap="square" rtlCol="0" anchor="t"/>
          <a:lstStyle/>
          <a:p>
            <a:pPr marL="0" indent="0">
              <a:lnSpc>
                <a:spcPts val="2120"/>
              </a:lnSpc>
              <a:buNone/>
            </a:pPr>
            <a:endParaRPr lang="en-US" sz="1325" dirty="0"/>
          </a:p>
        </p:txBody>
      </p:sp>
      <p:pic>
        <p:nvPicPr>
          <p:cNvPr id="5122" name="Picture 2" descr="Car Rental Images - Free Download on Freepik">
            <a:extLst>
              <a:ext uri="{FF2B5EF4-FFF2-40B4-BE49-F238E27FC236}">
                <a16:creationId xmlns:a16="http://schemas.microsoft.com/office/drawing/2014/main" id="{BC702AA8-27C6-A4F8-8893-FACD1E304F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3532" y="-238"/>
            <a:ext cx="5096662" cy="82300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5" name="Text 2"/>
          <p:cNvSpPr/>
          <p:nvPr/>
        </p:nvSpPr>
        <p:spPr>
          <a:xfrm>
            <a:off x="6319599" y="1600544"/>
            <a:ext cx="7477601"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The Need for a Car Renting Service</a:t>
            </a:r>
            <a:endParaRPr lang="en-US" sz="4374" dirty="0"/>
          </a:p>
        </p:txBody>
      </p:sp>
      <p:sp>
        <p:nvSpPr>
          <p:cNvPr id="6" name="Text 3"/>
          <p:cNvSpPr/>
          <p:nvPr/>
        </p:nvSpPr>
        <p:spPr>
          <a:xfrm>
            <a:off x="6319599" y="3429237"/>
            <a:ext cx="7477601" cy="3666043"/>
          </a:xfrm>
          <a:prstGeom prst="rect">
            <a:avLst/>
          </a:prstGeom>
          <a:noFill/>
          <a:ln/>
        </p:spPr>
        <p:txBody>
          <a:bodyPr wrap="square" rtlCol="0" anchor="t"/>
          <a:lstStyle/>
          <a:p>
            <a:pPr algn="just">
              <a:lnSpc>
                <a:spcPts val="2799"/>
              </a:lnSpc>
            </a:pPr>
            <a:r>
              <a:rPr lang="en-US" sz="2000" kern="0" spc="-35" dirty="0">
                <a:solidFill>
                  <a:srgbClr val="272525"/>
                </a:solidFill>
                <a:latin typeface="Inter"/>
                <a:ea typeface="Inter" pitchFamily="34" charset="-122"/>
                <a:cs typeface="Inter" pitchFamily="34" charset="-120"/>
              </a:rPr>
              <a:t>In today's fast-paced world, having access to a reliable car renting service has become essential. Whether you're traveling for business or pleasure, having the convenience of a rental car can save you time, money, and provide you with the freedom to explore at your own pace.</a:t>
            </a:r>
          </a:p>
          <a:p>
            <a:pPr algn="just">
              <a:lnSpc>
                <a:spcPts val="2799"/>
              </a:lnSpc>
            </a:pPr>
            <a:endParaRPr lang="en-US" sz="2000" kern="0" spc="-35" dirty="0">
              <a:solidFill>
                <a:srgbClr val="272525"/>
              </a:solidFill>
              <a:latin typeface="Inter"/>
              <a:ea typeface="Inter" pitchFamily="34" charset="-122"/>
              <a:cs typeface="Inter" pitchFamily="34" charset="-120"/>
            </a:endParaRPr>
          </a:p>
          <a:p>
            <a:pPr algn="just">
              <a:lnSpc>
                <a:spcPts val="2799"/>
              </a:lnSpc>
            </a:pPr>
            <a:r>
              <a:rPr lang="en-US" sz="2000" kern="0" spc="-35" dirty="0">
                <a:solidFill>
                  <a:srgbClr val="272525"/>
                </a:solidFill>
                <a:latin typeface="Inter"/>
                <a:ea typeface="Inter" pitchFamily="34" charset="-122"/>
                <a:cs typeface="Inter" pitchFamily="34" charset="-120"/>
              </a:rPr>
              <a:t>At 4 Wheel Car Rental, we understand the importance of meeting this need and strive to provide top-notch service that exceeds your expectations. With our commitment to customer satisfaction and a wide range of benefits, renting a car has never been easier.</a:t>
            </a:r>
            <a:endParaRPr lang="en-US" sz="2000" dirty="0">
              <a:latin typeface="Inter"/>
            </a:endParaRPr>
          </a:p>
          <a:p>
            <a:pPr marL="0" indent="0">
              <a:lnSpc>
                <a:spcPts val="2799"/>
              </a:lnSpc>
              <a:buNone/>
            </a:pPr>
            <a:endParaRPr lang="en-US" sz="1750" dirty="0"/>
          </a:p>
        </p:txBody>
      </p:sp>
      <p:sp>
        <p:nvSpPr>
          <p:cNvPr id="7" name="Text 4"/>
          <p:cNvSpPr/>
          <p:nvPr/>
        </p:nvSpPr>
        <p:spPr>
          <a:xfrm>
            <a:off x="6319599" y="5100757"/>
            <a:ext cx="7477601" cy="1421606"/>
          </a:xfrm>
          <a:prstGeom prst="rect">
            <a:avLst/>
          </a:prstGeom>
          <a:noFill/>
          <a:ln/>
        </p:spPr>
        <p:txBody>
          <a:bodyPr wrap="square" rtlCol="0" anchor="t"/>
          <a:lstStyle/>
          <a:p>
            <a:pPr marL="0" indent="0">
              <a:lnSpc>
                <a:spcPts val="2799"/>
              </a:lnSpc>
              <a:buNone/>
            </a:pPr>
            <a:endParaRPr lang="en-US" sz="1750" dirty="0"/>
          </a:p>
        </p:txBody>
      </p:sp>
      <p:pic>
        <p:nvPicPr>
          <p:cNvPr id="9218" name="Picture 2" descr="Download &quot;Suv&quot; wallpapers for mobile phone, free &quot;Suv&quot; HD pictures">
            <a:extLst>
              <a:ext uri="{FF2B5EF4-FFF2-40B4-BE49-F238E27FC236}">
                <a16:creationId xmlns:a16="http://schemas.microsoft.com/office/drawing/2014/main" id="{A8605D85-A5C5-6A7F-C52B-21BB4CF830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 y="0"/>
            <a:ext cx="5683171"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4" name="Text 2"/>
          <p:cNvSpPr/>
          <p:nvPr/>
        </p:nvSpPr>
        <p:spPr>
          <a:xfrm>
            <a:off x="2037993" y="907375"/>
            <a:ext cx="10554414"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Benefits of Renting from Call 4 Wheel Car Rental</a:t>
            </a:r>
            <a:endParaRPr lang="en-US" sz="4374" dirty="0"/>
          </a:p>
        </p:txBody>
      </p:sp>
      <p:sp>
        <p:nvSpPr>
          <p:cNvPr id="5" name="Shape 3"/>
          <p:cNvSpPr/>
          <p:nvPr/>
        </p:nvSpPr>
        <p:spPr>
          <a:xfrm>
            <a:off x="2037993" y="2740462"/>
            <a:ext cx="3370064" cy="2708791"/>
          </a:xfrm>
          <a:prstGeom prst="roundRect">
            <a:avLst>
              <a:gd name="adj" fmla="val 3691"/>
            </a:avLst>
          </a:prstGeom>
          <a:solidFill>
            <a:srgbClr val="DADBF1"/>
          </a:solidFill>
          <a:ln w="7620">
            <a:solidFill>
              <a:srgbClr val="C0C1D7"/>
            </a:solidFill>
            <a:prstDash val="solid"/>
          </a:ln>
        </p:spPr>
      </p:sp>
      <p:sp>
        <p:nvSpPr>
          <p:cNvPr id="6" name="Text 4"/>
          <p:cNvSpPr/>
          <p:nvPr/>
        </p:nvSpPr>
        <p:spPr>
          <a:xfrm>
            <a:off x="2267783" y="2970252"/>
            <a:ext cx="2910483" cy="694373"/>
          </a:xfrm>
          <a:prstGeom prst="rect">
            <a:avLst/>
          </a:prstGeom>
          <a:noFill/>
          <a:ln/>
        </p:spPr>
        <p:txBody>
          <a:bodyPr wrap="square" rtlCol="0" anchor="t"/>
          <a:lstStyle/>
          <a:p>
            <a:pPr marL="0" indent="0">
              <a:lnSpc>
                <a:spcPts val="2734"/>
              </a:lnSpc>
              <a:buNone/>
            </a:pPr>
            <a:r>
              <a:rPr lang="en-US" sz="2400" b="1" kern="0" spc="-66" dirty="0">
                <a:solidFill>
                  <a:srgbClr val="272525"/>
                </a:solidFill>
                <a:latin typeface="Inter" pitchFamily="34" charset="0"/>
                <a:ea typeface="Inter" pitchFamily="34" charset="-122"/>
                <a:cs typeface="Inter" pitchFamily="34" charset="-120"/>
              </a:rPr>
              <a:t>Wide Selection of Well-Maintained Cars</a:t>
            </a:r>
            <a:endParaRPr lang="en-US" sz="2400" dirty="0"/>
          </a:p>
        </p:txBody>
      </p:sp>
      <p:sp>
        <p:nvSpPr>
          <p:cNvPr id="7" name="Text 5"/>
          <p:cNvSpPr/>
          <p:nvPr/>
        </p:nvSpPr>
        <p:spPr>
          <a:xfrm>
            <a:off x="2267783" y="3797856"/>
            <a:ext cx="2910483" cy="1421606"/>
          </a:xfrm>
          <a:prstGeom prst="rect">
            <a:avLst/>
          </a:prstGeom>
          <a:noFill/>
          <a:ln/>
        </p:spPr>
        <p:txBody>
          <a:bodyPr wrap="square" rtlCol="0" anchor="t"/>
          <a:lstStyle/>
          <a:p>
            <a:pPr marL="0" indent="0" algn="just">
              <a:lnSpc>
                <a:spcPts val="2799"/>
              </a:lnSpc>
              <a:buNone/>
            </a:pPr>
            <a:r>
              <a:rPr lang="en-US" sz="2000" kern="0" spc="-35" dirty="0">
                <a:solidFill>
                  <a:srgbClr val="272525"/>
                </a:solidFill>
                <a:latin typeface="Inter" pitchFamily="34" charset="0"/>
                <a:ea typeface="Inter" pitchFamily="34" charset="-122"/>
                <a:cs typeface="Inter" pitchFamily="34" charset="-120"/>
              </a:rPr>
              <a:t>Choose from diverse fleet of vehicles, ranging from compact sedans to spacious SUVs.</a:t>
            </a:r>
            <a:endParaRPr lang="en-US" sz="2000" dirty="0"/>
          </a:p>
        </p:txBody>
      </p:sp>
      <p:sp>
        <p:nvSpPr>
          <p:cNvPr id="8" name="Shape 6"/>
          <p:cNvSpPr/>
          <p:nvPr/>
        </p:nvSpPr>
        <p:spPr>
          <a:xfrm>
            <a:off x="5630228" y="2740462"/>
            <a:ext cx="3370064" cy="2708791"/>
          </a:xfrm>
          <a:prstGeom prst="roundRect">
            <a:avLst>
              <a:gd name="adj" fmla="val 3691"/>
            </a:avLst>
          </a:prstGeom>
          <a:solidFill>
            <a:srgbClr val="DADBF1"/>
          </a:solidFill>
          <a:ln w="7620">
            <a:solidFill>
              <a:srgbClr val="C0C1D7"/>
            </a:solidFill>
            <a:prstDash val="solid"/>
          </a:ln>
        </p:spPr>
      </p:sp>
      <p:sp>
        <p:nvSpPr>
          <p:cNvPr id="9" name="Text 7"/>
          <p:cNvSpPr/>
          <p:nvPr/>
        </p:nvSpPr>
        <p:spPr>
          <a:xfrm>
            <a:off x="5860018" y="2970252"/>
            <a:ext cx="2777490" cy="347186"/>
          </a:xfrm>
          <a:prstGeom prst="rect">
            <a:avLst/>
          </a:prstGeom>
          <a:noFill/>
          <a:ln/>
        </p:spPr>
        <p:txBody>
          <a:bodyPr wrap="none" rtlCol="0" anchor="t"/>
          <a:lstStyle/>
          <a:p>
            <a:pPr marL="0" indent="0">
              <a:lnSpc>
                <a:spcPts val="2734"/>
              </a:lnSpc>
              <a:buNone/>
            </a:pPr>
            <a:r>
              <a:rPr lang="en-US" sz="2400" b="1" kern="0" spc="-66" dirty="0">
                <a:solidFill>
                  <a:srgbClr val="272525"/>
                </a:solidFill>
                <a:latin typeface="Inter" pitchFamily="34" charset="0"/>
                <a:ea typeface="Inter" pitchFamily="34" charset="-122"/>
                <a:cs typeface="Inter" pitchFamily="34" charset="-120"/>
              </a:rPr>
              <a:t>Competitive Pricing</a:t>
            </a:r>
            <a:endParaRPr lang="en-US" sz="2400" dirty="0"/>
          </a:p>
        </p:txBody>
      </p:sp>
      <p:sp>
        <p:nvSpPr>
          <p:cNvPr id="10" name="Text 8"/>
          <p:cNvSpPr/>
          <p:nvPr/>
        </p:nvSpPr>
        <p:spPr>
          <a:xfrm>
            <a:off x="5860018" y="3797856"/>
            <a:ext cx="2910483" cy="1421606"/>
          </a:xfrm>
          <a:prstGeom prst="rect">
            <a:avLst/>
          </a:prstGeom>
          <a:noFill/>
          <a:ln/>
        </p:spPr>
        <p:txBody>
          <a:bodyPr wrap="square" rtlCol="0" anchor="t"/>
          <a:lstStyle/>
          <a:p>
            <a:pPr marL="0" indent="0" algn="just">
              <a:lnSpc>
                <a:spcPts val="2799"/>
              </a:lnSpc>
              <a:buNone/>
            </a:pPr>
            <a:r>
              <a:rPr lang="en-US" sz="2000" kern="0" spc="-35" dirty="0">
                <a:solidFill>
                  <a:srgbClr val="272525"/>
                </a:solidFill>
                <a:latin typeface="Inter" pitchFamily="34" charset="0"/>
                <a:ea typeface="Inter" pitchFamily="34" charset="-122"/>
                <a:cs typeface="Inter" pitchFamily="34" charset="-120"/>
              </a:rPr>
              <a:t>Enjoy highly competitive rental rates, ensuring you get the best value for your money.</a:t>
            </a:r>
            <a:endParaRPr lang="en-US" sz="2000" dirty="0"/>
          </a:p>
        </p:txBody>
      </p:sp>
      <p:sp>
        <p:nvSpPr>
          <p:cNvPr id="11" name="Shape 9"/>
          <p:cNvSpPr/>
          <p:nvPr/>
        </p:nvSpPr>
        <p:spPr>
          <a:xfrm>
            <a:off x="9222462" y="2740462"/>
            <a:ext cx="3370064" cy="2708791"/>
          </a:xfrm>
          <a:prstGeom prst="roundRect">
            <a:avLst>
              <a:gd name="adj" fmla="val 3691"/>
            </a:avLst>
          </a:prstGeom>
          <a:solidFill>
            <a:srgbClr val="DADBF1"/>
          </a:solidFill>
          <a:ln w="7620">
            <a:solidFill>
              <a:srgbClr val="C0C1D7"/>
            </a:solidFill>
            <a:prstDash val="solid"/>
          </a:ln>
        </p:spPr>
        <p:txBody>
          <a:bodyPr/>
          <a:lstStyle/>
          <a:p>
            <a:endParaRPr lang="en-IN" dirty="0"/>
          </a:p>
        </p:txBody>
      </p:sp>
      <p:sp>
        <p:nvSpPr>
          <p:cNvPr id="12" name="Text 10"/>
          <p:cNvSpPr/>
          <p:nvPr/>
        </p:nvSpPr>
        <p:spPr>
          <a:xfrm>
            <a:off x="9452253" y="2970252"/>
            <a:ext cx="2910483" cy="694373"/>
          </a:xfrm>
          <a:prstGeom prst="rect">
            <a:avLst/>
          </a:prstGeom>
          <a:noFill/>
          <a:ln/>
        </p:spPr>
        <p:txBody>
          <a:bodyPr wrap="square" rtlCol="0" anchor="t"/>
          <a:lstStyle/>
          <a:p>
            <a:pPr marL="0" indent="0">
              <a:lnSpc>
                <a:spcPts val="2734"/>
              </a:lnSpc>
              <a:buNone/>
            </a:pPr>
            <a:r>
              <a:rPr lang="en-US" sz="2400" b="1" kern="0" spc="-66" dirty="0">
                <a:solidFill>
                  <a:srgbClr val="272525"/>
                </a:solidFill>
                <a:latin typeface="Inter" pitchFamily="34" charset="0"/>
                <a:ea typeface="Inter" pitchFamily="34" charset="-122"/>
                <a:cs typeface="Inter" pitchFamily="34" charset="-120"/>
              </a:rPr>
              <a:t>Flexible Rental Options</a:t>
            </a:r>
            <a:endParaRPr lang="en-US" sz="2400" dirty="0"/>
          </a:p>
        </p:txBody>
      </p:sp>
      <p:sp>
        <p:nvSpPr>
          <p:cNvPr id="13" name="Text 11"/>
          <p:cNvSpPr/>
          <p:nvPr/>
        </p:nvSpPr>
        <p:spPr>
          <a:xfrm>
            <a:off x="9452134" y="3814286"/>
            <a:ext cx="2910483" cy="1421606"/>
          </a:xfrm>
          <a:prstGeom prst="rect">
            <a:avLst/>
          </a:prstGeom>
          <a:noFill/>
          <a:ln/>
        </p:spPr>
        <p:txBody>
          <a:bodyPr wrap="square" rtlCol="0" anchor="t"/>
          <a:lstStyle/>
          <a:p>
            <a:pPr marL="0" indent="0" algn="just">
              <a:lnSpc>
                <a:spcPts val="2799"/>
              </a:lnSpc>
              <a:buNone/>
            </a:pPr>
            <a:r>
              <a:rPr lang="en-US" sz="2000" kern="0" spc="-35" dirty="0">
                <a:solidFill>
                  <a:srgbClr val="272525"/>
                </a:solidFill>
                <a:latin typeface="Inter" pitchFamily="34" charset="0"/>
                <a:ea typeface="Inter" pitchFamily="34" charset="-122"/>
                <a:cs typeface="Inter" pitchFamily="34" charset="-120"/>
              </a:rPr>
              <a:t>We offer flexible durations, allowing you to rent a car for a few hours or a few days.</a:t>
            </a:r>
            <a:endParaRPr lang="en-US" sz="2000" dirty="0"/>
          </a:p>
        </p:txBody>
      </p:sp>
      <p:sp>
        <p:nvSpPr>
          <p:cNvPr id="14" name="Shape 12"/>
          <p:cNvSpPr/>
          <p:nvPr/>
        </p:nvSpPr>
        <p:spPr>
          <a:xfrm>
            <a:off x="2037993" y="5671423"/>
            <a:ext cx="5166122" cy="1650802"/>
          </a:xfrm>
          <a:prstGeom prst="roundRect">
            <a:avLst>
              <a:gd name="adj" fmla="val 6057"/>
            </a:avLst>
          </a:prstGeom>
          <a:solidFill>
            <a:srgbClr val="DADBF1"/>
          </a:solidFill>
          <a:ln w="7620">
            <a:solidFill>
              <a:srgbClr val="C0C1D7"/>
            </a:solidFill>
            <a:prstDash val="solid"/>
          </a:ln>
        </p:spPr>
      </p:sp>
      <p:sp>
        <p:nvSpPr>
          <p:cNvPr id="15" name="Text 13"/>
          <p:cNvSpPr/>
          <p:nvPr/>
        </p:nvSpPr>
        <p:spPr>
          <a:xfrm>
            <a:off x="2267783" y="5901214"/>
            <a:ext cx="4115157" cy="347186"/>
          </a:xfrm>
          <a:prstGeom prst="rect">
            <a:avLst/>
          </a:prstGeom>
          <a:noFill/>
          <a:ln/>
        </p:spPr>
        <p:txBody>
          <a:bodyPr wrap="none" rtlCol="0" anchor="t"/>
          <a:lstStyle/>
          <a:p>
            <a:pPr marL="0" indent="0">
              <a:lnSpc>
                <a:spcPts val="2734"/>
              </a:lnSpc>
              <a:buNone/>
            </a:pPr>
            <a:r>
              <a:rPr lang="en-US" sz="2400" b="1" kern="0" spc="-66" dirty="0">
                <a:solidFill>
                  <a:srgbClr val="272525"/>
                </a:solidFill>
                <a:latin typeface="Inter" pitchFamily="34" charset="0"/>
                <a:ea typeface="Inter" pitchFamily="34" charset="-122"/>
                <a:cs typeface="Inter" pitchFamily="34" charset="-120"/>
              </a:rPr>
              <a:t>Convenient Pickup and Drop-off</a:t>
            </a:r>
            <a:endParaRPr lang="en-US" sz="2400" dirty="0"/>
          </a:p>
        </p:txBody>
      </p:sp>
      <p:sp>
        <p:nvSpPr>
          <p:cNvPr id="16" name="Text 14"/>
          <p:cNvSpPr/>
          <p:nvPr/>
        </p:nvSpPr>
        <p:spPr>
          <a:xfrm>
            <a:off x="2267783" y="6381631"/>
            <a:ext cx="4706541" cy="710803"/>
          </a:xfrm>
          <a:prstGeom prst="rect">
            <a:avLst/>
          </a:prstGeom>
          <a:noFill/>
          <a:ln/>
        </p:spPr>
        <p:txBody>
          <a:bodyPr wrap="square" rtlCol="0" anchor="t"/>
          <a:lstStyle/>
          <a:p>
            <a:pPr marL="0" indent="0" algn="just">
              <a:lnSpc>
                <a:spcPts val="2799"/>
              </a:lnSpc>
              <a:buNone/>
            </a:pPr>
            <a:r>
              <a:rPr lang="en-US" sz="2000" kern="0" spc="-35" dirty="0">
                <a:solidFill>
                  <a:srgbClr val="272525"/>
                </a:solidFill>
                <a:latin typeface="Inter" pitchFamily="34" charset="0"/>
                <a:ea typeface="Inter" pitchFamily="34" charset="-122"/>
                <a:cs typeface="Inter" pitchFamily="34" charset="-120"/>
              </a:rPr>
              <a:t>Our multiple locations make it easy for you to collect and return your rental car.</a:t>
            </a:r>
            <a:endParaRPr lang="en-US" sz="2000" dirty="0"/>
          </a:p>
        </p:txBody>
      </p:sp>
      <p:sp>
        <p:nvSpPr>
          <p:cNvPr id="17" name="Shape 15"/>
          <p:cNvSpPr/>
          <p:nvPr/>
        </p:nvSpPr>
        <p:spPr>
          <a:xfrm>
            <a:off x="7426285" y="5671423"/>
            <a:ext cx="5166122" cy="1650802"/>
          </a:xfrm>
          <a:prstGeom prst="roundRect">
            <a:avLst>
              <a:gd name="adj" fmla="val 6057"/>
            </a:avLst>
          </a:prstGeom>
          <a:solidFill>
            <a:srgbClr val="DADBF1"/>
          </a:solidFill>
          <a:ln w="7620">
            <a:solidFill>
              <a:srgbClr val="C0C1D7"/>
            </a:solidFill>
            <a:prstDash val="solid"/>
          </a:ln>
        </p:spPr>
      </p:sp>
      <p:sp>
        <p:nvSpPr>
          <p:cNvPr id="18" name="Text 16"/>
          <p:cNvSpPr/>
          <p:nvPr/>
        </p:nvSpPr>
        <p:spPr>
          <a:xfrm>
            <a:off x="7656076" y="5901214"/>
            <a:ext cx="3542467" cy="347186"/>
          </a:xfrm>
          <a:prstGeom prst="rect">
            <a:avLst/>
          </a:prstGeom>
          <a:noFill/>
          <a:ln/>
        </p:spPr>
        <p:txBody>
          <a:bodyPr wrap="none" rtlCol="0" anchor="t"/>
          <a:lstStyle/>
          <a:p>
            <a:pPr marL="0" indent="0">
              <a:lnSpc>
                <a:spcPts val="2734"/>
              </a:lnSpc>
              <a:buNone/>
            </a:pPr>
            <a:r>
              <a:rPr lang="en-US" sz="2400" b="1" kern="0" spc="-66" dirty="0">
                <a:solidFill>
                  <a:srgbClr val="272525"/>
                </a:solidFill>
                <a:latin typeface="Inter" pitchFamily="34" charset="0"/>
                <a:ea typeface="Inter" pitchFamily="34" charset="-122"/>
                <a:cs typeface="Inter" pitchFamily="34" charset="-120"/>
              </a:rPr>
              <a:t>Excellent Customer Service</a:t>
            </a:r>
            <a:endParaRPr lang="en-US" sz="2400" dirty="0"/>
          </a:p>
        </p:txBody>
      </p:sp>
      <p:sp>
        <p:nvSpPr>
          <p:cNvPr id="19" name="Text 17"/>
          <p:cNvSpPr/>
          <p:nvPr/>
        </p:nvSpPr>
        <p:spPr>
          <a:xfrm>
            <a:off x="7656076" y="6381631"/>
            <a:ext cx="4706541" cy="710803"/>
          </a:xfrm>
          <a:prstGeom prst="rect">
            <a:avLst/>
          </a:prstGeom>
          <a:noFill/>
          <a:ln/>
        </p:spPr>
        <p:txBody>
          <a:bodyPr wrap="square" rtlCol="0" anchor="t"/>
          <a:lstStyle/>
          <a:p>
            <a:pPr marL="0" indent="0" algn="just">
              <a:lnSpc>
                <a:spcPts val="2799"/>
              </a:lnSpc>
              <a:buNone/>
            </a:pPr>
            <a:r>
              <a:rPr lang="en-US" sz="2000" kern="0" spc="-35" dirty="0">
                <a:solidFill>
                  <a:srgbClr val="272525"/>
                </a:solidFill>
                <a:latin typeface="Inter" pitchFamily="34" charset="0"/>
                <a:ea typeface="Inter" pitchFamily="34" charset="-122"/>
                <a:cs typeface="Inter" pitchFamily="34" charset="-120"/>
              </a:rPr>
              <a:t>The dedicated team is here to assist you throughout the rental process.</a:t>
            </a:r>
            <a:endParaRPr lang="en-US"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5" name="Text 2"/>
          <p:cNvSpPr/>
          <p:nvPr/>
        </p:nvSpPr>
        <p:spPr>
          <a:xfrm>
            <a:off x="398859" y="574062"/>
            <a:ext cx="6916341" cy="633413"/>
          </a:xfrm>
          <a:prstGeom prst="rect">
            <a:avLst/>
          </a:prstGeom>
          <a:noFill/>
          <a:ln/>
        </p:spPr>
        <p:txBody>
          <a:bodyPr wrap="none" rtlCol="0" anchor="t"/>
          <a:lstStyle/>
          <a:p>
            <a:pPr marL="0" indent="0">
              <a:lnSpc>
                <a:spcPts val="4987"/>
              </a:lnSpc>
              <a:buNone/>
            </a:pPr>
            <a:r>
              <a:rPr lang="en-US" sz="3990" b="1" kern="0" spc="-120" dirty="0">
                <a:solidFill>
                  <a:srgbClr val="000000"/>
                </a:solidFill>
                <a:latin typeface="Inter" pitchFamily="34" charset="0"/>
                <a:ea typeface="Inter" pitchFamily="34" charset="-122"/>
                <a:cs typeface="Inter" pitchFamily="34" charset="-120"/>
              </a:rPr>
              <a:t>Payment Gateway Integration</a:t>
            </a:r>
            <a:endParaRPr lang="en-US" sz="3990" dirty="0"/>
          </a:p>
        </p:txBody>
      </p:sp>
      <p:sp>
        <p:nvSpPr>
          <p:cNvPr id="6" name="Text 3"/>
          <p:cNvSpPr/>
          <p:nvPr/>
        </p:nvSpPr>
        <p:spPr>
          <a:xfrm>
            <a:off x="370390" y="1547535"/>
            <a:ext cx="7932611" cy="6131674"/>
          </a:xfrm>
          <a:prstGeom prst="rect">
            <a:avLst/>
          </a:prstGeom>
          <a:noFill/>
          <a:ln/>
        </p:spPr>
        <p:txBody>
          <a:bodyPr wrap="square" rtlCol="0" anchor="t"/>
          <a:lstStyle/>
          <a:p>
            <a:pPr>
              <a:lnSpc>
                <a:spcPts val="2553"/>
              </a:lnSpc>
            </a:pPr>
            <a:endParaRPr lang="en-US" sz="1596" dirty="0"/>
          </a:p>
          <a:p>
            <a:pPr marL="0" indent="0">
              <a:lnSpc>
                <a:spcPts val="2553"/>
              </a:lnSpc>
              <a:buNone/>
            </a:pPr>
            <a:endParaRPr lang="en-US" sz="1596" dirty="0"/>
          </a:p>
        </p:txBody>
      </p:sp>
      <p:sp>
        <p:nvSpPr>
          <p:cNvPr id="7" name="Text 4"/>
          <p:cNvSpPr/>
          <p:nvPr/>
        </p:nvSpPr>
        <p:spPr>
          <a:xfrm>
            <a:off x="759976" y="3496866"/>
            <a:ext cx="7624048" cy="972622"/>
          </a:xfrm>
          <a:prstGeom prst="rect">
            <a:avLst/>
          </a:prstGeom>
          <a:noFill/>
          <a:ln/>
        </p:spPr>
        <p:txBody>
          <a:bodyPr wrap="square" rtlCol="0" anchor="t"/>
          <a:lstStyle/>
          <a:p>
            <a:pPr marL="0" indent="0">
              <a:lnSpc>
                <a:spcPts val="2553"/>
              </a:lnSpc>
              <a:buNone/>
            </a:pPr>
            <a:endParaRPr lang="en-US" sz="1596" dirty="0"/>
          </a:p>
        </p:txBody>
      </p:sp>
      <p:sp>
        <p:nvSpPr>
          <p:cNvPr id="8" name="Text 5"/>
          <p:cNvSpPr/>
          <p:nvPr/>
        </p:nvSpPr>
        <p:spPr>
          <a:xfrm>
            <a:off x="759976" y="4697492"/>
            <a:ext cx="7624048" cy="1296829"/>
          </a:xfrm>
          <a:prstGeom prst="rect">
            <a:avLst/>
          </a:prstGeom>
          <a:noFill/>
          <a:ln/>
        </p:spPr>
        <p:txBody>
          <a:bodyPr wrap="square" rtlCol="0" anchor="t"/>
          <a:lstStyle/>
          <a:p>
            <a:pPr marL="0" indent="0">
              <a:lnSpc>
                <a:spcPts val="2553"/>
              </a:lnSpc>
              <a:buNone/>
            </a:pPr>
            <a:endParaRPr lang="en-US" sz="1596" dirty="0"/>
          </a:p>
        </p:txBody>
      </p:sp>
      <p:sp>
        <p:nvSpPr>
          <p:cNvPr id="9" name="Text 6"/>
          <p:cNvSpPr/>
          <p:nvPr/>
        </p:nvSpPr>
        <p:spPr>
          <a:xfrm>
            <a:off x="759976" y="6222325"/>
            <a:ext cx="7624048" cy="972622"/>
          </a:xfrm>
          <a:prstGeom prst="rect">
            <a:avLst/>
          </a:prstGeom>
          <a:noFill/>
          <a:ln/>
        </p:spPr>
        <p:txBody>
          <a:bodyPr wrap="square" rtlCol="0" anchor="t"/>
          <a:lstStyle/>
          <a:p>
            <a:pPr marL="0" indent="0">
              <a:lnSpc>
                <a:spcPts val="2553"/>
              </a:lnSpc>
              <a:buNone/>
            </a:pPr>
            <a:endParaRPr lang="en-US" sz="1596" dirty="0"/>
          </a:p>
        </p:txBody>
      </p:sp>
      <p:pic>
        <p:nvPicPr>
          <p:cNvPr id="6150" name="Picture 6" descr="Payment gateway hi-res stock photography and images - Alamy">
            <a:extLst>
              <a:ext uri="{FF2B5EF4-FFF2-40B4-BE49-F238E27FC236}">
                <a16:creationId xmlns:a16="http://schemas.microsoft.com/office/drawing/2014/main" id="{414F2AEC-5CFB-95E8-85FF-92687CF683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198"/>
          <a:stretch/>
        </p:blipFill>
        <p:spPr bwMode="auto">
          <a:xfrm>
            <a:off x="8303001" y="950437"/>
            <a:ext cx="6246376" cy="6131674"/>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62603DD-B631-8E20-BBA1-08F55B1797CE}"/>
              </a:ext>
            </a:extLst>
          </p:cNvPr>
          <p:cNvSpPr txBox="1"/>
          <p:nvPr/>
        </p:nvSpPr>
        <p:spPr>
          <a:xfrm>
            <a:off x="398860" y="1547535"/>
            <a:ext cx="8274532" cy="702756"/>
          </a:xfrm>
          <a:prstGeom prst="rect">
            <a:avLst/>
          </a:prstGeom>
          <a:noFill/>
        </p:spPr>
        <p:txBody>
          <a:bodyPr wrap="square" rtlCol="0">
            <a:spAutoFit/>
          </a:bodyPr>
          <a:lstStyle/>
          <a:p>
            <a:pPr marL="0" indent="0">
              <a:lnSpc>
                <a:spcPts val="2553"/>
              </a:lnSpc>
              <a:buNone/>
            </a:pPr>
            <a:endParaRPr lang="en-US" sz="2000" kern="0" spc="-32" dirty="0">
              <a:solidFill>
                <a:srgbClr val="272525"/>
              </a:solidFill>
              <a:latin typeface="Inter"/>
              <a:ea typeface="Inter" pitchFamily="34" charset="-122"/>
              <a:cs typeface="Inter" pitchFamily="34" charset="-120"/>
            </a:endParaRPr>
          </a:p>
          <a:p>
            <a:endParaRPr lang="en-IN" dirty="0"/>
          </a:p>
        </p:txBody>
      </p:sp>
      <p:sp>
        <p:nvSpPr>
          <p:cNvPr id="18" name="TextBox 17">
            <a:extLst>
              <a:ext uri="{FF2B5EF4-FFF2-40B4-BE49-F238E27FC236}">
                <a16:creationId xmlns:a16="http://schemas.microsoft.com/office/drawing/2014/main" id="{0E15E586-8A39-E305-8E05-3EC8D795F4DE}"/>
              </a:ext>
            </a:extLst>
          </p:cNvPr>
          <p:cNvSpPr txBox="1"/>
          <p:nvPr/>
        </p:nvSpPr>
        <p:spPr>
          <a:xfrm>
            <a:off x="415986" y="2029194"/>
            <a:ext cx="7216672" cy="5016758"/>
          </a:xfrm>
          <a:prstGeom prst="rect">
            <a:avLst/>
          </a:prstGeom>
          <a:noFill/>
        </p:spPr>
        <p:txBody>
          <a:bodyPr wrap="square">
            <a:spAutoFit/>
          </a:bodyPr>
          <a:lstStyle/>
          <a:p>
            <a:pPr algn="just"/>
            <a:r>
              <a:rPr lang="en-US" sz="2000" dirty="0">
                <a:latin typeface="Inter"/>
              </a:rPr>
              <a:t>Call 4 Wheel Car Rental website seamlessly integrates a robust payment gateway, ensuring secure and hassle-free transactions for our customers. Leveraging cutting-edge financial technology, it offers a wide range of payment options, including UPI, net banking, and credit/debit cards.</a:t>
            </a:r>
          </a:p>
          <a:p>
            <a:pPr algn="just"/>
            <a:endParaRPr lang="en-US" sz="2000" dirty="0">
              <a:latin typeface="Inter"/>
            </a:endParaRPr>
          </a:p>
          <a:p>
            <a:pPr algn="just"/>
            <a:r>
              <a:rPr lang="en-US" sz="2000" dirty="0">
                <a:latin typeface="Inter"/>
              </a:rPr>
              <a:t>It prioritizes  data protection and compliance with industry standards to build trust and confidence in our platform. Streamlined checkout process and user-friendly interface contribute to a delightful customer experience.</a:t>
            </a:r>
          </a:p>
          <a:p>
            <a:pPr algn="just"/>
            <a:endParaRPr lang="en-US" sz="2000" dirty="0">
              <a:latin typeface="Inter"/>
            </a:endParaRPr>
          </a:p>
          <a:p>
            <a:pPr algn="just"/>
            <a:r>
              <a:rPr lang="en-US" sz="2000" dirty="0">
                <a:latin typeface="Inter"/>
              </a:rPr>
              <a:t>With the integrated payment gateway, customers can confidently make payments online, knowing that their personal and financial information is kept secure. The system is meticulously designed to handle high volumes of transactions efficiently, ensuring quick and reliable payment processing.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4" name="Text 2"/>
          <p:cNvSpPr/>
          <p:nvPr/>
        </p:nvSpPr>
        <p:spPr>
          <a:xfrm>
            <a:off x="1760696" y="579661"/>
            <a:ext cx="7535704" cy="694373"/>
          </a:xfrm>
          <a:prstGeom prst="rect">
            <a:avLst/>
          </a:prstGeom>
          <a:noFill/>
          <a:ln/>
        </p:spPr>
        <p:txBody>
          <a:bodyPr wrap="none" rtlCol="0" anchor="t"/>
          <a:lstStyle/>
          <a:p>
            <a:pPr marL="0" indent="0">
              <a:lnSpc>
                <a:spcPts val="5468"/>
              </a:lnSpc>
              <a:buNone/>
            </a:pPr>
            <a:r>
              <a:rPr lang="en-US" sz="4400" b="1" kern="0" spc="-131" dirty="0">
                <a:solidFill>
                  <a:srgbClr val="000000"/>
                </a:solidFill>
                <a:latin typeface="Inter" pitchFamily="34" charset="0"/>
                <a:ea typeface="Inter" pitchFamily="34" charset="-122"/>
                <a:cs typeface="Inter" pitchFamily="34" charset="-120"/>
              </a:rPr>
              <a:t>Supported Payment Methods</a:t>
            </a:r>
            <a:endParaRPr lang="en-US" sz="4400" dirty="0"/>
          </a:p>
        </p:txBody>
      </p:sp>
      <p:pic>
        <p:nvPicPr>
          <p:cNvPr id="5" name="Image 0" descr="preencoded.png"/>
          <p:cNvPicPr>
            <a:picLocks noChangeAspect="1"/>
          </p:cNvPicPr>
          <p:nvPr/>
        </p:nvPicPr>
        <p:blipFill>
          <a:blip r:embed="rId3"/>
          <a:stretch>
            <a:fillRect/>
          </a:stretch>
        </p:blipFill>
        <p:spPr>
          <a:xfrm>
            <a:off x="2037993" y="2152162"/>
            <a:ext cx="555427" cy="555427"/>
          </a:xfrm>
          <a:prstGeom prst="rect">
            <a:avLst/>
          </a:prstGeom>
        </p:spPr>
      </p:pic>
      <p:sp>
        <p:nvSpPr>
          <p:cNvPr id="6" name="Text 3"/>
          <p:cNvSpPr/>
          <p:nvPr/>
        </p:nvSpPr>
        <p:spPr>
          <a:xfrm>
            <a:off x="1933821" y="3014413"/>
            <a:ext cx="2777490"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UPI Payments</a:t>
            </a:r>
            <a:endParaRPr lang="en-US" sz="2400" dirty="0"/>
          </a:p>
        </p:txBody>
      </p:sp>
      <p:sp>
        <p:nvSpPr>
          <p:cNvPr id="7" name="Text 4"/>
          <p:cNvSpPr/>
          <p:nvPr/>
        </p:nvSpPr>
        <p:spPr>
          <a:xfrm>
            <a:off x="1945363" y="3496909"/>
            <a:ext cx="3295888" cy="1066205"/>
          </a:xfrm>
          <a:prstGeom prst="rect">
            <a:avLst/>
          </a:prstGeom>
          <a:noFill/>
          <a:ln/>
        </p:spPr>
        <p:txBody>
          <a:bodyPr wrap="square" rtlCol="0" anchor="t"/>
          <a:lstStyle/>
          <a:p>
            <a:pPr marL="0" indent="0" algn="just">
              <a:lnSpc>
                <a:spcPts val="2799"/>
              </a:lnSpc>
              <a:buNone/>
            </a:pPr>
            <a:r>
              <a:rPr lang="en-US" sz="2000" kern="0" spc="-35" dirty="0">
                <a:solidFill>
                  <a:srgbClr val="272525"/>
                </a:solidFill>
                <a:latin typeface="Inter" pitchFamily="34" charset="0"/>
                <a:ea typeface="Inter" pitchFamily="34" charset="-122"/>
                <a:cs typeface="Inter" pitchFamily="34" charset="-120"/>
              </a:rPr>
              <a:t>Seamlessly integrate UPI for fast, secure, and hassle-free transactions.</a:t>
            </a:r>
            <a:endParaRPr lang="en-US" sz="2000" dirty="0"/>
          </a:p>
        </p:txBody>
      </p:sp>
      <p:pic>
        <p:nvPicPr>
          <p:cNvPr id="8" name="Image 1" descr="preencoded.png"/>
          <p:cNvPicPr>
            <a:picLocks noChangeAspect="1"/>
          </p:cNvPicPr>
          <p:nvPr/>
        </p:nvPicPr>
        <p:blipFill>
          <a:blip r:embed="rId4"/>
          <a:stretch>
            <a:fillRect/>
          </a:stretch>
        </p:blipFill>
        <p:spPr>
          <a:xfrm>
            <a:off x="5806033" y="2028853"/>
            <a:ext cx="555427" cy="555427"/>
          </a:xfrm>
          <a:prstGeom prst="rect">
            <a:avLst/>
          </a:prstGeom>
        </p:spPr>
      </p:pic>
      <p:sp>
        <p:nvSpPr>
          <p:cNvPr id="9" name="Text 5"/>
          <p:cNvSpPr/>
          <p:nvPr/>
        </p:nvSpPr>
        <p:spPr>
          <a:xfrm>
            <a:off x="5667137" y="3003235"/>
            <a:ext cx="2777490"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Net Banking</a:t>
            </a:r>
            <a:endParaRPr lang="en-US" sz="2400" dirty="0"/>
          </a:p>
        </p:txBody>
      </p:sp>
      <p:sp>
        <p:nvSpPr>
          <p:cNvPr id="10" name="Text 6"/>
          <p:cNvSpPr/>
          <p:nvPr/>
        </p:nvSpPr>
        <p:spPr>
          <a:xfrm>
            <a:off x="5620822" y="3458401"/>
            <a:ext cx="3296007" cy="1066205"/>
          </a:xfrm>
          <a:prstGeom prst="rect">
            <a:avLst/>
          </a:prstGeom>
          <a:noFill/>
          <a:ln/>
        </p:spPr>
        <p:txBody>
          <a:bodyPr wrap="square" rtlCol="0" anchor="t"/>
          <a:lstStyle/>
          <a:p>
            <a:pPr marL="0" indent="0" algn="just">
              <a:lnSpc>
                <a:spcPts val="2799"/>
              </a:lnSpc>
              <a:buNone/>
            </a:pPr>
            <a:r>
              <a:rPr lang="en-US" sz="2000" kern="0" spc="-35" dirty="0">
                <a:solidFill>
                  <a:srgbClr val="272525"/>
                </a:solidFill>
                <a:latin typeface="Inter" pitchFamily="34" charset="0"/>
                <a:ea typeface="Inter" pitchFamily="34" charset="-122"/>
                <a:cs typeface="Inter" pitchFamily="34" charset="-120"/>
              </a:rPr>
              <a:t>Offer a wide range of net banking options for customers' convenience.</a:t>
            </a:r>
            <a:endParaRPr lang="en-US" sz="2000" dirty="0"/>
          </a:p>
        </p:txBody>
      </p:sp>
      <p:pic>
        <p:nvPicPr>
          <p:cNvPr id="11" name="Image 2" descr="preencoded.png"/>
          <p:cNvPicPr>
            <a:picLocks noChangeAspect="1"/>
          </p:cNvPicPr>
          <p:nvPr/>
        </p:nvPicPr>
        <p:blipFill>
          <a:blip r:embed="rId5"/>
          <a:stretch>
            <a:fillRect/>
          </a:stretch>
        </p:blipFill>
        <p:spPr>
          <a:xfrm>
            <a:off x="9203803" y="2041782"/>
            <a:ext cx="555427" cy="555427"/>
          </a:xfrm>
          <a:prstGeom prst="rect">
            <a:avLst/>
          </a:prstGeom>
        </p:spPr>
      </p:pic>
      <p:sp>
        <p:nvSpPr>
          <p:cNvPr id="12" name="Text 7"/>
          <p:cNvSpPr/>
          <p:nvPr/>
        </p:nvSpPr>
        <p:spPr>
          <a:xfrm>
            <a:off x="9099631" y="2953463"/>
            <a:ext cx="2777490"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Credit/Debit Cards</a:t>
            </a:r>
            <a:endParaRPr lang="en-US" sz="2400" dirty="0"/>
          </a:p>
        </p:txBody>
      </p:sp>
      <p:sp>
        <p:nvSpPr>
          <p:cNvPr id="13" name="Text 8"/>
          <p:cNvSpPr/>
          <p:nvPr/>
        </p:nvSpPr>
        <p:spPr>
          <a:xfrm>
            <a:off x="9099631" y="3448181"/>
            <a:ext cx="3296007" cy="1066205"/>
          </a:xfrm>
          <a:prstGeom prst="rect">
            <a:avLst/>
          </a:prstGeom>
          <a:noFill/>
          <a:ln/>
        </p:spPr>
        <p:txBody>
          <a:bodyPr wrap="square" rtlCol="0" anchor="t"/>
          <a:lstStyle/>
          <a:p>
            <a:pPr marL="0" indent="0" algn="just">
              <a:lnSpc>
                <a:spcPts val="2799"/>
              </a:lnSpc>
              <a:buNone/>
            </a:pPr>
            <a:r>
              <a:rPr lang="en-US" sz="2000" kern="0" spc="-35" dirty="0">
                <a:solidFill>
                  <a:srgbClr val="272525"/>
                </a:solidFill>
                <a:latin typeface="Inter" pitchFamily="34" charset="0"/>
                <a:ea typeface="Inter" pitchFamily="34" charset="-122"/>
                <a:cs typeface="Inter" pitchFamily="34" charset="-120"/>
              </a:rPr>
              <a:t>Accept all major credit and debit cards for a comprehensive payment experience.</a:t>
            </a:r>
            <a:endParaRPr lang="en-US" sz="2000" dirty="0"/>
          </a:p>
        </p:txBody>
      </p:sp>
      <p:pic>
        <p:nvPicPr>
          <p:cNvPr id="7172" name="Picture 4" descr="Car Rental, Booking Reservation and Sharing using Service Mobile  Application with Route or Points Location in Hand Drawn Cartoon Flat  Illustration 10167802 Vector Art at Vecteezy">
            <a:extLst>
              <a:ext uri="{FF2B5EF4-FFF2-40B4-BE49-F238E27FC236}">
                <a16:creationId xmlns:a16="http://schemas.microsoft.com/office/drawing/2014/main" id="{46BCF4CD-7F40-2A0A-E636-5CC6EF70DB1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49058" y="4967148"/>
            <a:ext cx="4550573" cy="3202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4" name="Text 2"/>
          <p:cNvSpPr/>
          <p:nvPr/>
        </p:nvSpPr>
        <p:spPr>
          <a:xfrm>
            <a:off x="2037993" y="264260"/>
            <a:ext cx="9038979" cy="916544"/>
          </a:xfrm>
          <a:prstGeom prst="rect">
            <a:avLst/>
          </a:prstGeom>
          <a:noFill/>
          <a:ln/>
        </p:spPr>
        <p:txBody>
          <a:bodyPr wrap="none" rtlCol="0" anchor="t"/>
          <a:lstStyle/>
          <a:p>
            <a:r>
              <a:rPr lang="en-IN" sz="4400" b="1" dirty="0"/>
              <a:t>Fintech Revolutionizes Car Rentals</a:t>
            </a:r>
          </a:p>
        </p:txBody>
      </p:sp>
      <p:sp>
        <p:nvSpPr>
          <p:cNvPr id="6" name="Text 3"/>
          <p:cNvSpPr/>
          <p:nvPr/>
        </p:nvSpPr>
        <p:spPr>
          <a:xfrm>
            <a:off x="2037993" y="4074974"/>
            <a:ext cx="2915972" cy="630228"/>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Payment Gateway</a:t>
            </a:r>
          </a:p>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Integration</a:t>
            </a:r>
            <a:endParaRPr lang="en-US" sz="2400" dirty="0"/>
          </a:p>
        </p:txBody>
      </p:sp>
      <p:sp>
        <p:nvSpPr>
          <p:cNvPr id="7" name="Text 4"/>
          <p:cNvSpPr/>
          <p:nvPr/>
        </p:nvSpPr>
        <p:spPr>
          <a:xfrm>
            <a:off x="1981200" y="4802809"/>
            <a:ext cx="3295888" cy="2002943"/>
          </a:xfrm>
          <a:prstGeom prst="rect">
            <a:avLst/>
          </a:prstGeom>
          <a:noFill/>
          <a:ln/>
        </p:spPr>
        <p:txBody>
          <a:bodyPr wrap="square" rtlCol="0" anchor="t"/>
          <a:lstStyle/>
          <a:p>
            <a:pPr algn="just"/>
            <a:r>
              <a:rPr lang="en-US" sz="2000" dirty="0">
                <a:latin typeface="Inter"/>
                <a:ea typeface="Inter"/>
              </a:rPr>
              <a:t>The seamless integration of a versatile payment gateway enables customers to make transactions using various methods such as UPI, net banking, and cards.</a:t>
            </a:r>
          </a:p>
        </p:txBody>
      </p:sp>
      <p:sp>
        <p:nvSpPr>
          <p:cNvPr id="9" name="Text 5"/>
          <p:cNvSpPr/>
          <p:nvPr/>
        </p:nvSpPr>
        <p:spPr>
          <a:xfrm>
            <a:off x="5736437" y="4114800"/>
            <a:ext cx="2777490"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Enhanced Security</a:t>
            </a:r>
            <a:endParaRPr lang="en-US" sz="2400" dirty="0"/>
          </a:p>
        </p:txBody>
      </p:sp>
      <p:sp>
        <p:nvSpPr>
          <p:cNvPr id="10" name="Text 6"/>
          <p:cNvSpPr/>
          <p:nvPr/>
        </p:nvSpPr>
        <p:spPr>
          <a:xfrm>
            <a:off x="5667137" y="4780002"/>
            <a:ext cx="3295889" cy="2002943"/>
          </a:xfrm>
          <a:prstGeom prst="rect">
            <a:avLst/>
          </a:prstGeom>
          <a:noFill/>
          <a:ln/>
        </p:spPr>
        <p:txBody>
          <a:bodyPr wrap="square" rtlCol="0" anchor="t"/>
          <a:lstStyle/>
          <a:p>
            <a:pPr algn="just"/>
            <a:r>
              <a:rPr lang="en-US" sz="2000" dirty="0">
                <a:latin typeface="Inter"/>
              </a:rPr>
              <a:t>Fintech solutions offer advanced security features, ensuring safe and reliable transactions for both customers and rental providers.</a:t>
            </a:r>
          </a:p>
        </p:txBody>
      </p:sp>
      <p:sp>
        <p:nvSpPr>
          <p:cNvPr id="12" name="Text 7"/>
          <p:cNvSpPr/>
          <p:nvPr/>
        </p:nvSpPr>
        <p:spPr>
          <a:xfrm>
            <a:off x="9412147" y="4114800"/>
            <a:ext cx="2777490"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Transaction Flexibility</a:t>
            </a:r>
            <a:endParaRPr lang="en-US" sz="2400" dirty="0"/>
          </a:p>
        </p:txBody>
      </p:sp>
      <p:sp>
        <p:nvSpPr>
          <p:cNvPr id="13" name="Text 8"/>
          <p:cNvSpPr/>
          <p:nvPr/>
        </p:nvSpPr>
        <p:spPr>
          <a:xfrm>
            <a:off x="9296400" y="4780002"/>
            <a:ext cx="3352800" cy="1748120"/>
          </a:xfrm>
          <a:prstGeom prst="rect">
            <a:avLst/>
          </a:prstGeom>
          <a:noFill/>
          <a:ln/>
        </p:spPr>
        <p:txBody>
          <a:bodyPr wrap="square" rtlCol="0" anchor="t"/>
          <a:lstStyle/>
          <a:p>
            <a:pPr algn="just"/>
            <a:r>
              <a:rPr lang="en-US" sz="2000" dirty="0">
                <a:latin typeface="Inter"/>
              </a:rPr>
              <a:t>The ability to accept multiple payment methods enhances the accessibility of car rentals, accommodating diverse customer preferences.</a:t>
            </a:r>
          </a:p>
        </p:txBody>
      </p:sp>
      <p:pic>
        <p:nvPicPr>
          <p:cNvPr id="2056" name="Picture 8" descr="Payment Gateway Vector Hd Images, Payment Gateway Icon Fintech Vector,  Black, Management, Digital PNG Image For Free Download">
            <a:extLst>
              <a:ext uri="{FF2B5EF4-FFF2-40B4-BE49-F238E27FC236}">
                <a16:creationId xmlns:a16="http://schemas.microsoft.com/office/drawing/2014/main" id="{72E34671-D188-5495-8453-21548FC59CD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1472"/>
          <a:stretch/>
        </p:blipFill>
        <p:spPr bwMode="auto">
          <a:xfrm>
            <a:off x="1526660" y="1514113"/>
            <a:ext cx="3448406" cy="2707971"/>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Enhanced Security Icon, HD Png Download - kindpng">
            <a:extLst>
              <a:ext uri="{FF2B5EF4-FFF2-40B4-BE49-F238E27FC236}">
                <a16:creationId xmlns:a16="http://schemas.microsoft.com/office/drawing/2014/main" id="{F9808DCC-EA19-0182-9EAC-5D16083A12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7137" y="1916192"/>
            <a:ext cx="2558006" cy="1786139"/>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Dollar Symbol Transparent Background Free Download - Transparent Background Dollar  Symbol, HD Png Download , Transparent Png Image - PNGitem">
            <a:extLst>
              <a:ext uri="{FF2B5EF4-FFF2-40B4-BE49-F238E27FC236}">
                <a16:creationId xmlns:a16="http://schemas.microsoft.com/office/drawing/2014/main" id="{197CC698-3C15-63D7-566F-28A8BCFA43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60648" y="1883605"/>
            <a:ext cx="2777491" cy="1950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9294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4" name="Text 2"/>
          <p:cNvSpPr/>
          <p:nvPr/>
        </p:nvSpPr>
        <p:spPr>
          <a:xfrm>
            <a:off x="1971556" y="269225"/>
            <a:ext cx="10554414" cy="1388745"/>
          </a:xfrm>
          <a:prstGeom prst="rect">
            <a:avLst/>
          </a:prstGeom>
          <a:noFill/>
          <a:ln/>
        </p:spPr>
        <p:txBody>
          <a:bodyPr wrap="square" rtlCol="0" anchor="t"/>
          <a:lstStyle/>
          <a:p>
            <a:r>
              <a:rPr lang="en-US" sz="4400" b="1" dirty="0">
                <a:latin typeface="Inter"/>
              </a:rPr>
              <a:t>Streamlined Booking and Payment Process</a:t>
            </a:r>
          </a:p>
        </p:txBody>
      </p:sp>
      <p:sp>
        <p:nvSpPr>
          <p:cNvPr id="5" name="Shape 3"/>
          <p:cNvSpPr/>
          <p:nvPr/>
        </p:nvSpPr>
        <p:spPr>
          <a:xfrm>
            <a:off x="1971556" y="1856535"/>
            <a:ext cx="3370064" cy="2708791"/>
          </a:xfrm>
          <a:prstGeom prst="roundRect">
            <a:avLst>
              <a:gd name="adj" fmla="val 3691"/>
            </a:avLst>
          </a:prstGeom>
          <a:solidFill>
            <a:srgbClr val="DADBF1"/>
          </a:solidFill>
          <a:ln w="7620">
            <a:solidFill>
              <a:srgbClr val="C0C1D7"/>
            </a:solidFill>
            <a:prstDash val="solid"/>
          </a:ln>
        </p:spPr>
      </p:sp>
      <p:sp>
        <p:nvSpPr>
          <p:cNvPr id="6" name="Text 4"/>
          <p:cNvSpPr/>
          <p:nvPr/>
        </p:nvSpPr>
        <p:spPr>
          <a:xfrm>
            <a:off x="2152888" y="2060817"/>
            <a:ext cx="3140274" cy="692670"/>
          </a:xfrm>
          <a:prstGeom prst="rect">
            <a:avLst/>
          </a:prstGeom>
          <a:noFill/>
          <a:ln/>
        </p:spPr>
        <p:txBody>
          <a:bodyPr wrap="square" rtlCol="0" anchor="t"/>
          <a:lstStyle/>
          <a:p>
            <a:pPr>
              <a:lnSpc>
                <a:spcPts val="2734"/>
              </a:lnSpc>
            </a:pPr>
            <a:r>
              <a:rPr lang="en-IN" sz="2400" b="1" dirty="0">
                <a:latin typeface="Inter"/>
              </a:rPr>
              <a:t>User-Friendly Interface</a:t>
            </a:r>
          </a:p>
          <a:p>
            <a:pPr marL="0" indent="0">
              <a:lnSpc>
                <a:spcPts val="2734"/>
              </a:lnSpc>
              <a:buNone/>
            </a:pPr>
            <a:endParaRPr lang="en-US" sz="2187" dirty="0"/>
          </a:p>
        </p:txBody>
      </p:sp>
      <p:sp>
        <p:nvSpPr>
          <p:cNvPr id="7" name="Text 5"/>
          <p:cNvSpPr/>
          <p:nvPr/>
        </p:nvSpPr>
        <p:spPr>
          <a:xfrm>
            <a:off x="2152888" y="2615299"/>
            <a:ext cx="3032570" cy="1947287"/>
          </a:xfrm>
          <a:prstGeom prst="rect">
            <a:avLst/>
          </a:prstGeom>
          <a:noFill/>
          <a:ln/>
        </p:spPr>
        <p:txBody>
          <a:bodyPr wrap="square" rtlCol="0" anchor="t"/>
          <a:lstStyle/>
          <a:p>
            <a:pPr algn="just"/>
            <a:r>
              <a:rPr lang="en-US" sz="2000" dirty="0">
                <a:latin typeface="Inter"/>
              </a:rPr>
              <a:t>Fintech-integrated car rental platform offer intuitive interface for booking and payment, simplifying the overall process for customers.</a:t>
            </a:r>
          </a:p>
        </p:txBody>
      </p:sp>
      <p:sp>
        <p:nvSpPr>
          <p:cNvPr id="8" name="Shape 6"/>
          <p:cNvSpPr/>
          <p:nvPr/>
        </p:nvSpPr>
        <p:spPr>
          <a:xfrm>
            <a:off x="5622607" y="1852354"/>
            <a:ext cx="3370064" cy="2708791"/>
          </a:xfrm>
          <a:prstGeom prst="roundRect">
            <a:avLst>
              <a:gd name="adj" fmla="val 3691"/>
            </a:avLst>
          </a:prstGeom>
          <a:solidFill>
            <a:srgbClr val="DADBF1"/>
          </a:solidFill>
          <a:ln w="7620">
            <a:solidFill>
              <a:srgbClr val="C0C1D7"/>
            </a:solidFill>
            <a:prstDash val="solid"/>
          </a:ln>
        </p:spPr>
      </p:sp>
      <p:sp>
        <p:nvSpPr>
          <p:cNvPr id="9" name="Text 7"/>
          <p:cNvSpPr/>
          <p:nvPr/>
        </p:nvSpPr>
        <p:spPr>
          <a:xfrm>
            <a:off x="5795843" y="2080644"/>
            <a:ext cx="2777490" cy="347186"/>
          </a:xfrm>
          <a:prstGeom prst="rect">
            <a:avLst/>
          </a:prstGeom>
          <a:noFill/>
          <a:ln/>
        </p:spPr>
        <p:txBody>
          <a:bodyPr wrap="none" rtlCol="0" anchor="t"/>
          <a:lstStyle/>
          <a:p>
            <a:r>
              <a:rPr lang="en-IN" sz="2400" b="1" dirty="0">
                <a:latin typeface="Inter"/>
              </a:rPr>
              <a:t>Instant Confirmation</a:t>
            </a:r>
          </a:p>
        </p:txBody>
      </p:sp>
      <p:sp>
        <p:nvSpPr>
          <p:cNvPr id="10" name="Text 8"/>
          <p:cNvSpPr/>
          <p:nvPr/>
        </p:nvSpPr>
        <p:spPr>
          <a:xfrm>
            <a:off x="5770319" y="2586135"/>
            <a:ext cx="3132653" cy="1833271"/>
          </a:xfrm>
          <a:prstGeom prst="rect">
            <a:avLst/>
          </a:prstGeom>
          <a:noFill/>
          <a:ln/>
        </p:spPr>
        <p:txBody>
          <a:bodyPr wrap="square" rtlCol="0" anchor="t"/>
          <a:lstStyle/>
          <a:p>
            <a:pPr algn="just"/>
            <a:r>
              <a:rPr lang="en-US" sz="2000" dirty="0">
                <a:latin typeface="Inter"/>
              </a:rPr>
              <a:t>Real-time booking and payment confirmation provide customers with immediate assurance and eliminate unnecessary delays.</a:t>
            </a:r>
          </a:p>
        </p:txBody>
      </p:sp>
      <p:sp>
        <p:nvSpPr>
          <p:cNvPr id="11" name="Shape 9"/>
          <p:cNvSpPr/>
          <p:nvPr/>
        </p:nvSpPr>
        <p:spPr>
          <a:xfrm>
            <a:off x="9222461" y="1852354"/>
            <a:ext cx="3622317" cy="2710233"/>
          </a:xfrm>
          <a:prstGeom prst="roundRect">
            <a:avLst>
              <a:gd name="adj" fmla="val 3691"/>
            </a:avLst>
          </a:prstGeom>
          <a:solidFill>
            <a:srgbClr val="DADBF1"/>
          </a:solidFill>
          <a:ln w="7620">
            <a:solidFill>
              <a:srgbClr val="C0C1D7"/>
            </a:solidFill>
            <a:prstDash val="solid"/>
          </a:ln>
        </p:spPr>
      </p:sp>
      <p:sp>
        <p:nvSpPr>
          <p:cNvPr id="12" name="Text 10"/>
          <p:cNvSpPr/>
          <p:nvPr/>
        </p:nvSpPr>
        <p:spPr>
          <a:xfrm>
            <a:off x="9363346" y="2115837"/>
            <a:ext cx="2910483" cy="694373"/>
          </a:xfrm>
          <a:prstGeom prst="rect">
            <a:avLst/>
          </a:prstGeom>
          <a:noFill/>
          <a:ln/>
        </p:spPr>
        <p:txBody>
          <a:bodyPr wrap="square" rtlCol="0" anchor="t"/>
          <a:lstStyle/>
          <a:p>
            <a:r>
              <a:rPr lang="en-IN" sz="2400" b="1" dirty="0">
                <a:latin typeface="Inter"/>
              </a:rPr>
              <a:t>Transparent Pricing</a:t>
            </a:r>
          </a:p>
        </p:txBody>
      </p:sp>
      <p:sp>
        <p:nvSpPr>
          <p:cNvPr id="13" name="Text 11"/>
          <p:cNvSpPr/>
          <p:nvPr/>
        </p:nvSpPr>
        <p:spPr>
          <a:xfrm>
            <a:off x="9363345" y="2726688"/>
            <a:ext cx="3420467" cy="1612202"/>
          </a:xfrm>
          <a:prstGeom prst="rect">
            <a:avLst/>
          </a:prstGeom>
          <a:noFill/>
          <a:ln/>
        </p:spPr>
        <p:txBody>
          <a:bodyPr wrap="square" rtlCol="0" anchor="t"/>
          <a:lstStyle/>
          <a:p>
            <a:pPr algn="just"/>
            <a:r>
              <a:rPr lang="en-US" sz="2000" dirty="0">
                <a:latin typeface="Inter"/>
              </a:rPr>
              <a:t>Fintech solutions enable transparent pricing structures, ensuring that customers are aware of the costs associated with their rentals.</a:t>
            </a:r>
          </a:p>
        </p:txBody>
      </p:sp>
      <p:sp>
        <p:nvSpPr>
          <p:cNvPr id="25" name="Shape 3">
            <a:extLst>
              <a:ext uri="{FF2B5EF4-FFF2-40B4-BE49-F238E27FC236}">
                <a16:creationId xmlns:a16="http://schemas.microsoft.com/office/drawing/2014/main" id="{E0C57438-ECE3-6F62-00A0-168ED45E5A9E}"/>
              </a:ext>
            </a:extLst>
          </p:cNvPr>
          <p:cNvSpPr/>
          <p:nvPr/>
        </p:nvSpPr>
        <p:spPr>
          <a:xfrm>
            <a:off x="3691051" y="4801839"/>
            <a:ext cx="3624149" cy="2708791"/>
          </a:xfrm>
          <a:prstGeom prst="roundRect">
            <a:avLst>
              <a:gd name="adj" fmla="val 3691"/>
            </a:avLst>
          </a:prstGeom>
          <a:solidFill>
            <a:srgbClr val="DADBF1"/>
          </a:solidFill>
          <a:ln w="7620">
            <a:solidFill>
              <a:srgbClr val="C0C1D7"/>
            </a:solidFill>
            <a:prstDash val="solid"/>
          </a:ln>
        </p:spPr>
      </p:sp>
      <p:sp>
        <p:nvSpPr>
          <p:cNvPr id="24" name="TextBox 23">
            <a:extLst>
              <a:ext uri="{FF2B5EF4-FFF2-40B4-BE49-F238E27FC236}">
                <a16:creationId xmlns:a16="http://schemas.microsoft.com/office/drawing/2014/main" id="{4E11B62D-44BC-68F0-1926-1C311A554981}"/>
              </a:ext>
            </a:extLst>
          </p:cNvPr>
          <p:cNvSpPr txBox="1"/>
          <p:nvPr/>
        </p:nvSpPr>
        <p:spPr>
          <a:xfrm>
            <a:off x="3923782" y="4892166"/>
            <a:ext cx="2091272" cy="461665"/>
          </a:xfrm>
          <a:prstGeom prst="rect">
            <a:avLst/>
          </a:prstGeom>
          <a:noFill/>
        </p:spPr>
        <p:txBody>
          <a:bodyPr wrap="square">
            <a:spAutoFit/>
          </a:bodyPr>
          <a:lstStyle/>
          <a:p>
            <a:r>
              <a:rPr lang="en-IN" sz="2400" b="1" dirty="0">
                <a:latin typeface="Inter"/>
              </a:rPr>
              <a:t>Hourly Rates</a:t>
            </a:r>
          </a:p>
        </p:txBody>
      </p:sp>
      <p:sp>
        <p:nvSpPr>
          <p:cNvPr id="27" name="Text 5">
            <a:extLst>
              <a:ext uri="{FF2B5EF4-FFF2-40B4-BE49-F238E27FC236}">
                <a16:creationId xmlns:a16="http://schemas.microsoft.com/office/drawing/2014/main" id="{9D5CC0DA-5D06-15DE-CCD8-ABD4444046D6}"/>
              </a:ext>
            </a:extLst>
          </p:cNvPr>
          <p:cNvSpPr/>
          <p:nvPr/>
        </p:nvSpPr>
        <p:spPr>
          <a:xfrm>
            <a:off x="3923782" y="5444157"/>
            <a:ext cx="3370064" cy="1773112"/>
          </a:xfrm>
          <a:prstGeom prst="rect">
            <a:avLst/>
          </a:prstGeom>
          <a:noFill/>
          <a:ln/>
        </p:spPr>
        <p:txBody>
          <a:bodyPr wrap="square" rtlCol="0" anchor="t"/>
          <a:lstStyle/>
          <a:p>
            <a:pPr algn="just"/>
            <a:r>
              <a:rPr lang="en-US" sz="2000" dirty="0">
                <a:latin typeface="Inter"/>
              </a:rPr>
              <a:t>The availability of fixed hourly rates enables customers to pay for the exact duration of usage, optimizing costs for short-term rentals.</a:t>
            </a:r>
            <a:r>
              <a:rPr lang="en-IN" sz="2000" b="1" dirty="0">
                <a:latin typeface="Inter"/>
              </a:rPr>
              <a:t> </a:t>
            </a:r>
            <a:endParaRPr lang="en-US" sz="2000" dirty="0">
              <a:latin typeface="Inter"/>
            </a:endParaRPr>
          </a:p>
        </p:txBody>
      </p:sp>
      <p:sp>
        <p:nvSpPr>
          <p:cNvPr id="29" name="Shape 3">
            <a:extLst>
              <a:ext uri="{FF2B5EF4-FFF2-40B4-BE49-F238E27FC236}">
                <a16:creationId xmlns:a16="http://schemas.microsoft.com/office/drawing/2014/main" id="{4F0E064D-8665-18A0-00CA-5EB6E356C8AD}"/>
              </a:ext>
            </a:extLst>
          </p:cNvPr>
          <p:cNvSpPr/>
          <p:nvPr/>
        </p:nvSpPr>
        <p:spPr>
          <a:xfrm>
            <a:off x="7678315" y="4821961"/>
            <a:ext cx="3622317" cy="2708791"/>
          </a:xfrm>
          <a:prstGeom prst="roundRect">
            <a:avLst>
              <a:gd name="adj" fmla="val 3691"/>
            </a:avLst>
          </a:prstGeom>
          <a:solidFill>
            <a:srgbClr val="DADBF1"/>
          </a:solidFill>
          <a:ln w="7620">
            <a:solidFill>
              <a:srgbClr val="C0C1D7"/>
            </a:solidFill>
            <a:prstDash val="solid"/>
          </a:ln>
        </p:spPr>
      </p:sp>
      <p:sp>
        <p:nvSpPr>
          <p:cNvPr id="30" name="TextBox 29">
            <a:extLst>
              <a:ext uri="{FF2B5EF4-FFF2-40B4-BE49-F238E27FC236}">
                <a16:creationId xmlns:a16="http://schemas.microsoft.com/office/drawing/2014/main" id="{DEE76BB7-9426-48A3-0C12-3D963EE6D4B8}"/>
              </a:ext>
            </a:extLst>
          </p:cNvPr>
          <p:cNvSpPr txBox="1"/>
          <p:nvPr/>
        </p:nvSpPr>
        <p:spPr>
          <a:xfrm>
            <a:off x="7767314" y="4879427"/>
            <a:ext cx="2954878" cy="830997"/>
          </a:xfrm>
          <a:prstGeom prst="rect">
            <a:avLst/>
          </a:prstGeom>
          <a:noFill/>
        </p:spPr>
        <p:txBody>
          <a:bodyPr wrap="square">
            <a:spAutoFit/>
          </a:bodyPr>
          <a:lstStyle/>
          <a:p>
            <a:r>
              <a:rPr lang="en-IN" sz="2400" b="1" dirty="0">
                <a:latin typeface="Inter"/>
              </a:rPr>
              <a:t>Diverse Payment Methods</a:t>
            </a:r>
          </a:p>
        </p:txBody>
      </p:sp>
      <p:sp>
        <p:nvSpPr>
          <p:cNvPr id="31" name="Text 5">
            <a:extLst>
              <a:ext uri="{FF2B5EF4-FFF2-40B4-BE49-F238E27FC236}">
                <a16:creationId xmlns:a16="http://schemas.microsoft.com/office/drawing/2014/main" id="{3701FAC8-4C04-B8FC-4600-9BDD42D12FD4}"/>
              </a:ext>
            </a:extLst>
          </p:cNvPr>
          <p:cNvSpPr/>
          <p:nvPr/>
        </p:nvSpPr>
        <p:spPr>
          <a:xfrm>
            <a:off x="7676662" y="5629863"/>
            <a:ext cx="3623970" cy="1606415"/>
          </a:xfrm>
          <a:prstGeom prst="rect">
            <a:avLst/>
          </a:prstGeom>
          <a:noFill/>
          <a:ln/>
        </p:spPr>
        <p:txBody>
          <a:bodyPr wrap="square" rtlCol="0" anchor="t"/>
          <a:lstStyle/>
          <a:p>
            <a:pPr algn="just"/>
            <a:r>
              <a:rPr lang="en-US" sz="2000" dirty="0">
                <a:latin typeface="Inter"/>
              </a:rPr>
              <a:t>The acceptance of various payment methods, including UPI, net banking, and cards, empowers customers to choose the most convenient and preferred mode of transaction.</a:t>
            </a:r>
          </a:p>
        </p:txBody>
      </p:sp>
    </p:spTree>
    <p:extLst>
      <p:ext uri="{BB962C8B-B14F-4D97-AF65-F5344CB8AC3E}">
        <p14:creationId xmlns:p14="http://schemas.microsoft.com/office/powerpoint/2010/main" val="137422738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144</TotalTime>
  <Words>992</Words>
  <Application>Microsoft Office PowerPoint</Application>
  <PresentationFormat>Custom</PresentationFormat>
  <Paragraphs>94</Paragraphs>
  <Slides>15</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Yu Gothic UI Semibold</vt:lpstr>
      <vt:lpstr>Adobe Fan Heiti Std B</vt:lpstr>
      <vt:lpstr>Avenir Next LT Pro Light</vt:lpstr>
      <vt:lpstr>Bookman Old Style</vt:lpstr>
      <vt:lpstr>Calibri</vt:lpstr>
      <vt:lpstr>Calibri Light</vt:lpstr>
      <vt:lpstr>Inter</vt:lpstr>
      <vt:lpstr>Retrospect</vt:lpstr>
      <vt:lpstr>PowerPoint Presentation</vt:lpstr>
      <vt:lpstr>Presenters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Aniket Dhoke</cp:lastModifiedBy>
  <cp:revision>7</cp:revision>
  <dcterms:created xsi:type="dcterms:W3CDTF">2024-04-23T18:27:34Z</dcterms:created>
  <dcterms:modified xsi:type="dcterms:W3CDTF">2024-05-05T18:14:00Z</dcterms:modified>
</cp:coreProperties>
</file>